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handoutMasterIdLst>
    <p:handoutMasterId r:id="rId40"/>
  </p:handout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86" r:id="rId19"/>
    <p:sldId id="288" r:id="rId20"/>
    <p:sldId id="275" r:id="rId21"/>
    <p:sldId id="276" r:id="rId22"/>
    <p:sldId id="277" r:id="rId23"/>
    <p:sldId id="287" r:id="rId24"/>
    <p:sldId id="278" r:id="rId25"/>
    <p:sldId id="289" r:id="rId26"/>
    <p:sldId id="290" r:id="rId27"/>
    <p:sldId id="291" r:id="rId28"/>
    <p:sldId id="292" r:id="rId29"/>
    <p:sldId id="259" r:id="rId30"/>
    <p:sldId id="260" r:id="rId31"/>
    <p:sldId id="293" r:id="rId32"/>
    <p:sldId id="279" r:id="rId33"/>
    <p:sldId id="280" r:id="rId34"/>
    <p:sldId id="281" r:id="rId35"/>
    <p:sldId id="282" r:id="rId36"/>
    <p:sldId id="283" r:id="rId37"/>
    <p:sldId id="284" r:id="rId38"/>
    <p:sldId id="285" r:id="rId3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3" d="2"/>
        <a:sy n="3" d="2"/>
      </p:scale>
      <p:origin x="0" y="0"/>
    </p:cViewPr>
  </p:notesTextViewPr>
  <p:sorterViewPr>
    <p:cViewPr>
      <p:scale>
        <a:sx n="100" d="100"/>
        <a:sy n="100" d="100"/>
      </p:scale>
      <p:origin x="0" y="-196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124876-EFF9-4759-9125-52E476D89F8D}" type="doc">
      <dgm:prSet loTypeId="urn:microsoft.com/office/officeart/2016/7/layout/VerticalSolidActionList" loCatId="List" qsTypeId="urn:microsoft.com/office/officeart/2005/8/quickstyle/simple2" qsCatId="simple" csTypeId="urn:microsoft.com/office/officeart/2005/8/colors/colorful1" csCatId="colorful" phldr="1"/>
      <dgm:spPr/>
      <dgm:t>
        <a:bodyPr/>
        <a:lstStyle/>
        <a:p>
          <a:endParaRPr lang="en-US"/>
        </a:p>
      </dgm:t>
    </dgm:pt>
    <dgm:pt modelId="{562A75F0-E0D3-4F2A-A20F-C81922FD432C}">
      <dgm:prSet/>
      <dgm:spPr/>
      <dgm:t>
        <a:bodyPr/>
        <a:lstStyle/>
        <a:p>
          <a:r>
            <a:rPr lang="en-US"/>
            <a:t>Find</a:t>
          </a:r>
        </a:p>
      </dgm:t>
    </dgm:pt>
    <dgm:pt modelId="{EBF15333-92C9-4DD8-9B20-DD927E70A363}" type="parTrans" cxnId="{F2C5CBE1-C531-4D2B-93F2-D8DB9D392AF5}">
      <dgm:prSet/>
      <dgm:spPr/>
      <dgm:t>
        <a:bodyPr/>
        <a:lstStyle/>
        <a:p>
          <a:endParaRPr lang="en-US"/>
        </a:p>
      </dgm:t>
    </dgm:pt>
    <dgm:pt modelId="{A3B93A0B-25A2-4D64-9B09-7147B3E3DD8F}" type="sibTrans" cxnId="{F2C5CBE1-C531-4D2B-93F2-D8DB9D392AF5}">
      <dgm:prSet/>
      <dgm:spPr/>
      <dgm:t>
        <a:bodyPr/>
        <a:lstStyle/>
        <a:p>
          <a:endParaRPr lang="en-US"/>
        </a:p>
      </dgm:t>
    </dgm:pt>
    <dgm:pt modelId="{72B4F4E9-926E-4881-9AB7-CB37F9D59439}">
      <dgm:prSet custT="1"/>
      <dgm:spPr/>
      <dgm:t>
        <a:bodyPr/>
        <a:lstStyle/>
        <a:p>
          <a:r>
            <a:rPr lang="en-US" sz="1200" dirty="0"/>
            <a:t>Find the Total Amount Available in the Fund:</a:t>
          </a:r>
        </a:p>
      </dgm:t>
    </dgm:pt>
    <dgm:pt modelId="{0EDA1F84-FD22-4D0F-AB2E-64DD010137C1}" type="parTrans" cxnId="{F4444C44-A03B-4AF2-94E8-1835F60E4CF3}">
      <dgm:prSet/>
      <dgm:spPr/>
      <dgm:t>
        <a:bodyPr/>
        <a:lstStyle/>
        <a:p>
          <a:endParaRPr lang="en-US"/>
        </a:p>
      </dgm:t>
    </dgm:pt>
    <dgm:pt modelId="{F999A6A2-EC7B-4B0F-89D0-99E7F6E79DCD}" type="sibTrans" cxnId="{F4444C44-A03B-4AF2-94E8-1835F60E4CF3}">
      <dgm:prSet/>
      <dgm:spPr/>
      <dgm:t>
        <a:bodyPr/>
        <a:lstStyle/>
        <a:p>
          <a:endParaRPr lang="en-US"/>
        </a:p>
      </dgm:t>
    </dgm:pt>
    <dgm:pt modelId="{284B47F3-0516-4528-94EE-2186E6D57CE5}">
      <dgm:prSet custT="1"/>
      <dgm:spPr/>
      <dgm:t>
        <a:bodyPr/>
        <a:lstStyle/>
        <a:p>
          <a:r>
            <a:rPr lang="en-US" sz="1200" dirty="0"/>
            <a:t>$500,000.00 Fund Balance at start of Fiscal Year</a:t>
          </a:r>
        </a:p>
      </dgm:t>
    </dgm:pt>
    <dgm:pt modelId="{F43BDBCE-FE3D-443F-AD50-56AB6B8C2E4D}" type="parTrans" cxnId="{EFAA9B4E-1DBD-4A9E-B3D5-123F0ECF1082}">
      <dgm:prSet/>
      <dgm:spPr/>
      <dgm:t>
        <a:bodyPr/>
        <a:lstStyle/>
        <a:p>
          <a:endParaRPr lang="en-US"/>
        </a:p>
      </dgm:t>
    </dgm:pt>
    <dgm:pt modelId="{DE64DDAC-6C52-4B88-BCF4-86D2CF151079}" type="sibTrans" cxnId="{EFAA9B4E-1DBD-4A9E-B3D5-123F0ECF1082}">
      <dgm:prSet/>
      <dgm:spPr/>
      <dgm:t>
        <a:bodyPr/>
        <a:lstStyle/>
        <a:p>
          <a:endParaRPr lang="en-US"/>
        </a:p>
      </dgm:t>
    </dgm:pt>
    <dgm:pt modelId="{68D08567-24B7-4FD9-BF92-706EB50F61FA}">
      <dgm:prSet custT="1"/>
      <dgm:spPr/>
      <dgm:t>
        <a:bodyPr/>
        <a:lstStyle/>
        <a:p>
          <a:r>
            <a:rPr lang="en-US" sz="1200" dirty="0"/>
            <a:t>$50,000.00 in Property Taxes extended for Fiscal Year</a:t>
          </a:r>
        </a:p>
      </dgm:t>
    </dgm:pt>
    <dgm:pt modelId="{72A6765C-D52C-4B4B-B99C-C507B581A1DF}" type="parTrans" cxnId="{5D53855F-F161-4087-962C-DA38E9E8BCDE}">
      <dgm:prSet/>
      <dgm:spPr/>
      <dgm:t>
        <a:bodyPr/>
        <a:lstStyle/>
        <a:p>
          <a:endParaRPr lang="en-US"/>
        </a:p>
      </dgm:t>
    </dgm:pt>
    <dgm:pt modelId="{C7CFC1B4-7271-4EB5-B4C7-C71B78B843ED}" type="sibTrans" cxnId="{5D53855F-F161-4087-962C-DA38E9E8BCDE}">
      <dgm:prSet/>
      <dgm:spPr/>
      <dgm:t>
        <a:bodyPr/>
        <a:lstStyle/>
        <a:p>
          <a:endParaRPr lang="en-US"/>
        </a:p>
      </dgm:t>
    </dgm:pt>
    <dgm:pt modelId="{EC9380C5-D5E1-4973-A0A9-AECA9AA97872}">
      <dgm:prSet custT="1"/>
      <dgm:spPr/>
      <dgm:t>
        <a:bodyPr/>
        <a:lstStyle/>
        <a:p>
          <a:r>
            <a:rPr lang="en-US" sz="1200" dirty="0"/>
            <a:t>TOTAL of $550,000.00 available in GA Fund for Fiscal Year</a:t>
          </a:r>
        </a:p>
      </dgm:t>
    </dgm:pt>
    <dgm:pt modelId="{0E75D6E3-0662-4C7A-B90B-8C50D68AB9F2}" type="parTrans" cxnId="{AEC767B2-36AA-4A5E-8754-BE823C3D550D}">
      <dgm:prSet/>
      <dgm:spPr/>
      <dgm:t>
        <a:bodyPr/>
        <a:lstStyle/>
        <a:p>
          <a:endParaRPr lang="en-US"/>
        </a:p>
      </dgm:t>
    </dgm:pt>
    <dgm:pt modelId="{D61381B2-C413-4F08-9F80-FDA91247E3EE}" type="sibTrans" cxnId="{AEC767B2-36AA-4A5E-8754-BE823C3D550D}">
      <dgm:prSet/>
      <dgm:spPr/>
      <dgm:t>
        <a:bodyPr/>
        <a:lstStyle/>
        <a:p>
          <a:endParaRPr lang="en-US"/>
        </a:p>
      </dgm:t>
    </dgm:pt>
    <dgm:pt modelId="{8926F163-B73D-40D5-ACB1-04BEB6EF3564}">
      <dgm:prSet/>
      <dgm:spPr/>
      <dgm:t>
        <a:bodyPr/>
        <a:lstStyle/>
        <a:p>
          <a:r>
            <a:rPr lang="en-US"/>
            <a:t>Determine</a:t>
          </a:r>
        </a:p>
      </dgm:t>
    </dgm:pt>
    <dgm:pt modelId="{F4FFF4DF-7AD9-4E4A-950E-1C81E78E77EA}" type="parTrans" cxnId="{F621E8CE-061F-45E4-8B88-F2D2B17B1051}">
      <dgm:prSet/>
      <dgm:spPr/>
      <dgm:t>
        <a:bodyPr/>
        <a:lstStyle/>
        <a:p>
          <a:endParaRPr lang="en-US"/>
        </a:p>
      </dgm:t>
    </dgm:pt>
    <dgm:pt modelId="{AC2B3219-C079-43E8-B631-0160BA134FB9}" type="sibTrans" cxnId="{F621E8CE-061F-45E4-8B88-F2D2B17B1051}">
      <dgm:prSet/>
      <dgm:spPr/>
      <dgm:t>
        <a:bodyPr/>
        <a:lstStyle/>
        <a:p>
          <a:endParaRPr lang="en-US"/>
        </a:p>
      </dgm:t>
    </dgm:pt>
    <dgm:pt modelId="{C7F8995E-D4EC-40EA-9413-16D6AF27A29B}">
      <dgm:prSet/>
      <dgm:spPr/>
      <dgm:t>
        <a:bodyPr/>
        <a:lstStyle/>
        <a:p>
          <a:r>
            <a:rPr lang="en-US" sz="1300" dirty="0"/>
            <a:t>Determine Average Annual Expenditures</a:t>
          </a:r>
        </a:p>
      </dgm:t>
    </dgm:pt>
    <dgm:pt modelId="{7DB17F35-7EFA-453C-A067-419C2624741F}" type="parTrans" cxnId="{AE0B719D-E172-4DC6-A27E-0409DB56340D}">
      <dgm:prSet/>
      <dgm:spPr/>
      <dgm:t>
        <a:bodyPr/>
        <a:lstStyle/>
        <a:p>
          <a:endParaRPr lang="en-US"/>
        </a:p>
      </dgm:t>
    </dgm:pt>
    <dgm:pt modelId="{D75AB7FF-518A-4F78-82E3-39518E96092B}" type="sibTrans" cxnId="{AE0B719D-E172-4DC6-A27E-0409DB56340D}">
      <dgm:prSet/>
      <dgm:spPr/>
      <dgm:t>
        <a:bodyPr/>
        <a:lstStyle/>
        <a:p>
          <a:endParaRPr lang="en-US"/>
        </a:p>
      </dgm:t>
    </dgm:pt>
    <dgm:pt modelId="{2D47D2E9-C2E6-464C-B933-00B6B764BB9E}">
      <dgm:prSet custT="1"/>
      <dgm:spPr/>
      <dgm:t>
        <a:bodyPr/>
        <a:lstStyle/>
        <a:p>
          <a:r>
            <a:rPr lang="en-US" sz="1200" dirty="0"/>
            <a:t>Average for prior three years is $155,000.00 per year</a:t>
          </a:r>
        </a:p>
      </dgm:t>
    </dgm:pt>
    <dgm:pt modelId="{C5AC54F3-5FA8-47AD-93CE-14ADE4423B2A}" type="parTrans" cxnId="{06AE9337-7D90-40E6-9517-86D0C4999D78}">
      <dgm:prSet/>
      <dgm:spPr/>
      <dgm:t>
        <a:bodyPr/>
        <a:lstStyle/>
        <a:p>
          <a:endParaRPr lang="en-US"/>
        </a:p>
      </dgm:t>
    </dgm:pt>
    <dgm:pt modelId="{9A778EE6-FF8B-4644-9DEC-FB7892C9273C}" type="sibTrans" cxnId="{06AE9337-7D90-40E6-9517-86D0C4999D78}">
      <dgm:prSet/>
      <dgm:spPr/>
      <dgm:t>
        <a:bodyPr/>
        <a:lstStyle/>
        <a:p>
          <a:endParaRPr lang="en-US"/>
        </a:p>
      </dgm:t>
    </dgm:pt>
    <dgm:pt modelId="{6F59A397-2915-4CD5-BAE5-FE53D4BD8660}">
      <dgm:prSet/>
      <dgm:spPr/>
      <dgm:t>
        <a:bodyPr/>
        <a:lstStyle/>
        <a:p>
          <a:r>
            <a:rPr lang="en-US"/>
            <a:t>Divide</a:t>
          </a:r>
        </a:p>
      </dgm:t>
    </dgm:pt>
    <dgm:pt modelId="{08DC217F-8D7D-464A-A2AB-574F2F9FF270}" type="parTrans" cxnId="{A982605A-FA54-4942-A3CD-3E443EB4EF6E}">
      <dgm:prSet/>
      <dgm:spPr/>
      <dgm:t>
        <a:bodyPr/>
        <a:lstStyle/>
        <a:p>
          <a:endParaRPr lang="en-US"/>
        </a:p>
      </dgm:t>
    </dgm:pt>
    <dgm:pt modelId="{E4007B05-6266-4106-8C2C-5D0C1C385C25}" type="sibTrans" cxnId="{A982605A-FA54-4942-A3CD-3E443EB4EF6E}">
      <dgm:prSet/>
      <dgm:spPr/>
      <dgm:t>
        <a:bodyPr/>
        <a:lstStyle/>
        <a:p>
          <a:endParaRPr lang="en-US"/>
        </a:p>
      </dgm:t>
    </dgm:pt>
    <dgm:pt modelId="{BD6377D4-27B5-4E15-B632-C9C4FE938642}">
      <dgm:prSet/>
      <dgm:spPr/>
      <dgm:t>
        <a:bodyPr/>
        <a:lstStyle/>
        <a:p>
          <a:r>
            <a:rPr lang="en-US" sz="1300" dirty="0"/>
            <a:t>Divide Average Expenditures into Funds Available</a:t>
          </a:r>
        </a:p>
      </dgm:t>
    </dgm:pt>
    <dgm:pt modelId="{C8E3D223-CF35-4CDD-BFD4-EF552ECED310}" type="parTrans" cxnId="{E567D21F-A25E-4850-93A3-4A609DE8B6A0}">
      <dgm:prSet/>
      <dgm:spPr/>
      <dgm:t>
        <a:bodyPr/>
        <a:lstStyle/>
        <a:p>
          <a:endParaRPr lang="en-US"/>
        </a:p>
      </dgm:t>
    </dgm:pt>
    <dgm:pt modelId="{F89B5A64-0E45-4F6C-A0D5-64D851C2C9F6}" type="sibTrans" cxnId="{E567D21F-A25E-4850-93A3-4A609DE8B6A0}">
      <dgm:prSet/>
      <dgm:spPr/>
      <dgm:t>
        <a:bodyPr/>
        <a:lstStyle/>
        <a:p>
          <a:endParaRPr lang="en-US"/>
        </a:p>
      </dgm:t>
    </dgm:pt>
    <dgm:pt modelId="{FB81D3BA-488A-4D27-AC46-238E749A8E01}">
      <dgm:prSet custT="1"/>
      <dgm:spPr/>
      <dgm:t>
        <a:bodyPr/>
        <a:lstStyle/>
        <a:p>
          <a:r>
            <a:rPr lang="en-US" sz="1200" dirty="0"/>
            <a:t>$555,000 / $155,000 = 3.58 ACCUMULATION RATE</a:t>
          </a:r>
        </a:p>
      </dgm:t>
    </dgm:pt>
    <dgm:pt modelId="{0D67B496-E5D0-4518-A22A-0A2E161B4FF5}" type="parTrans" cxnId="{A781D1DC-493F-4AC9-B286-BDBAA2434CD9}">
      <dgm:prSet/>
      <dgm:spPr/>
      <dgm:t>
        <a:bodyPr/>
        <a:lstStyle/>
        <a:p>
          <a:endParaRPr lang="en-US"/>
        </a:p>
      </dgm:t>
    </dgm:pt>
    <dgm:pt modelId="{485AEB35-C74D-4C3E-9395-84943D9C5971}" type="sibTrans" cxnId="{A781D1DC-493F-4AC9-B286-BDBAA2434CD9}">
      <dgm:prSet/>
      <dgm:spPr/>
      <dgm:t>
        <a:bodyPr/>
        <a:lstStyle/>
        <a:p>
          <a:endParaRPr lang="en-US"/>
        </a:p>
      </dgm:t>
    </dgm:pt>
    <dgm:pt modelId="{1C49996A-55B3-4DBE-AB06-77A62E320583}">
      <dgm:prSet custT="1"/>
      <dgm:spPr/>
      <dgm:t>
        <a:bodyPr/>
        <a:lstStyle/>
        <a:p>
          <a:r>
            <a:rPr lang="en-US" sz="1200" dirty="0"/>
            <a:t>Using Miller, this rate is clearly EXCESSIVE, and illegal</a:t>
          </a:r>
        </a:p>
      </dgm:t>
    </dgm:pt>
    <dgm:pt modelId="{3733205C-F4BD-4918-8530-72A23834ADA7}" type="parTrans" cxnId="{A79C16B9-EEE9-4DAA-ADDE-F7265562EB3B}">
      <dgm:prSet/>
      <dgm:spPr/>
      <dgm:t>
        <a:bodyPr/>
        <a:lstStyle/>
        <a:p>
          <a:endParaRPr lang="en-US"/>
        </a:p>
      </dgm:t>
    </dgm:pt>
    <dgm:pt modelId="{86AC8052-8CFC-42FD-BDF8-4A423D6B404F}" type="sibTrans" cxnId="{A79C16B9-EEE9-4DAA-ADDE-F7265562EB3B}">
      <dgm:prSet/>
      <dgm:spPr/>
      <dgm:t>
        <a:bodyPr/>
        <a:lstStyle/>
        <a:p>
          <a:endParaRPr lang="en-US"/>
        </a:p>
      </dgm:t>
    </dgm:pt>
    <dgm:pt modelId="{34941334-A825-4408-81C8-A30F9A99407F}" type="pres">
      <dgm:prSet presAssocID="{07124876-EFF9-4759-9125-52E476D89F8D}" presName="Name0" presStyleCnt="0">
        <dgm:presLayoutVars>
          <dgm:dir/>
          <dgm:animLvl val="lvl"/>
          <dgm:resizeHandles val="exact"/>
        </dgm:presLayoutVars>
      </dgm:prSet>
      <dgm:spPr/>
    </dgm:pt>
    <dgm:pt modelId="{A293C877-87F0-4907-850C-DFCDEA129F6E}" type="pres">
      <dgm:prSet presAssocID="{562A75F0-E0D3-4F2A-A20F-C81922FD432C}" presName="linNode" presStyleCnt="0"/>
      <dgm:spPr/>
    </dgm:pt>
    <dgm:pt modelId="{22652697-FF2F-44E9-BE73-CBBF9B4A1639}" type="pres">
      <dgm:prSet presAssocID="{562A75F0-E0D3-4F2A-A20F-C81922FD432C}" presName="parentText" presStyleLbl="alignNode1" presStyleIdx="0" presStyleCnt="3">
        <dgm:presLayoutVars>
          <dgm:chMax val="1"/>
          <dgm:bulletEnabled/>
        </dgm:presLayoutVars>
      </dgm:prSet>
      <dgm:spPr/>
    </dgm:pt>
    <dgm:pt modelId="{E9F79854-D258-4A70-9495-5CE64D44075D}" type="pres">
      <dgm:prSet presAssocID="{562A75F0-E0D3-4F2A-A20F-C81922FD432C}" presName="descendantText" presStyleLbl="alignAccFollowNode1" presStyleIdx="0" presStyleCnt="3" custLinFactNeighborY="-6408">
        <dgm:presLayoutVars>
          <dgm:bulletEnabled/>
        </dgm:presLayoutVars>
      </dgm:prSet>
      <dgm:spPr/>
    </dgm:pt>
    <dgm:pt modelId="{25B10107-3991-491A-83F3-202B8E439250}" type="pres">
      <dgm:prSet presAssocID="{A3B93A0B-25A2-4D64-9B09-7147B3E3DD8F}" presName="sp" presStyleCnt="0"/>
      <dgm:spPr/>
    </dgm:pt>
    <dgm:pt modelId="{DEDF14C1-A423-47AB-B43E-8CD64D975258}" type="pres">
      <dgm:prSet presAssocID="{8926F163-B73D-40D5-ACB1-04BEB6EF3564}" presName="linNode" presStyleCnt="0"/>
      <dgm:spPr/>
    </dgm:pt>
    <dgm:pt modelId="{C87E855B-D11B-4564-A642-E5980D770C3F}" type="pres">
      <dgm:prSet presAssocID="{8926F163-B73D-40D5-ACB1-04BEB6EF3564}" presName="parentText" presStyleLbl="alignNode1" presStyleIdx="1" presStyleCnt="3">
        <dgm:presLayoutVars>
          <dgm:chMax val="1"/>
          <dgm:bulletEnabled/>
        </dgm:presLayoutVars>
      </dgm:prSet>
      <dgm:spPr/>
    </dgm:pt>
    <dgm:pt modelId="{28CE35D4-7174-432E-963A-0260CD6980BB}" type="pres">
      <dgm:prSet presAssocID="{8926F163-B73D-40D5-ACB1-04BEB6EF3564}" presName="descendantText" presStyleLbl="alignAccFollowNode1" presStyleIdx="1" presStyleCnt="3">
        <dgm:presLayoutVars>
          <dgm:bulletEnabled/>
        </dgm:presLayoutVars>
      </dgm:prSet>
      <dgm:spPr/>
    </dgm:pt>
    <dgm:pt modelId="{F3573E1B-D89A-4614-A869-09E4D3644854}" type="pres">
      <dgm:prSet presAssocID="{AC2B3219-C079-43E8-B631-0160BA134FB9}" presName="sp" presStyleCnt="0"/>
      <dgm:spPr/>
    </dgm:pt>
    <dgm:pt modelId="{A08EA83B-9415-4465-B24E-6D8E5823840C}" type="pres">
      <dgm:prSet presAssocID="{6F59A397-2915-4CD5-BAE5-FE53D4BD8660}" presName="linNode" presStyleCnt="0"/>
      <dgm:spPr/>
    </dgm:pt>
    <dgm:pt modelId="{966DF442-7265-4125-8C06-99AEA84465F5}" type="pres">
      <dgm:prSet presAssocID="{6F59A397-2915-4CD5-BAE5-FE53D4BD8660}" presName="parentText" presStyleLbl="alignNode1" presStyleIdx="2" presStyleCnt="3">
        <dgm:presLayoutVars>
          <dgm:chMax val="1"/>
          <dgm:bulletEnabled/>
        </dgm:presLayoutVars>
      </dgm:prSet>
      <dgm:spPr/>
    </dgm:pt>
    <dgm:pt modelId="{C1A79C1F-F28F-4D29-A2E6-49E3ACCDD454}" type="pres">
      <dgm:prSet presAssocID="{6F59A397-2915-4CD5-BAE5-FE53D4BD8660}" presName="descendantText" presStyleLbl="alignAccFollowNode1" presStyleIdx="2" presStyleCnt="3">
        <dgm:presLayoutVars>
          <dgm:bulletEnabled/>
        </dgm:presLayoutVars>
      </dgm:prSet>
      <dgm:spPr/>
    </dgm:pt>
  </dgm:ptLst>
  <dgm:cxnLst>
    <dgm:cxn modelId="{51BFD500-7A23-42B3-BEE8-39B81C214A83}" type="presOf" srcId="{FB81D3BA-488A-4D27-AC46-238E749A8E01}" destId="{C1A79C1F-F28F-4D29-A2E6-49E3ACCDD454}" srcOrd="0" destOrd="1" presId="urn:microsoft.com/office/officeart/2016/7/layout/VerticalSolidActionList"/>
    <dgm:cxn modelId="{69A49415-2B36-4822-8C37-45A3BB134F68}" type="presOf" srcId="{68D08567-24B7-4FD9-BF92-706EB50F61FA}" destId="{E9F79854-D258-4A70-9495-5CE64D44075D}" srcOrd="0" destOrd="2" presId="urn:microsoft.com/office/officeart/2016/7/layout/VerticalSolidActionList"/>
    <dgm:cxn modelId="{9CEBF419-D8FC-4DEB-83D7-DF13D02E0B83}" type="presOf" srcId="{72B4F4E9-926E-4881-9AB7-CB37F9D59439}" destId="{E9F79854-D258-4A70-9495-5CE64D44075D}" srcOrd="0" destOrd="0" presId="urn:microsoft.com/office/officeart/2016/7/layout/VerticalSolidActionList"/>
    <dgm:cxn modelId="{E567D21F-A25E-4850-93A3-4A609DE8B6A0}" srcId="{6F59A397-2915-4CD5-BAE5-FE53D4BD8660}" destId="{BD6377D4-27B5-4E15-B632-C9C4FE938642}" srcOrd="0" destOrd="0" parTransId="{C8E3D223-CF35-4CDD-BFD4-EF552ECED310}" sibTransId="{F89B5A64-0E45-4F6C-A0D5-64D851C2C9F6}"/>
    <dgm:cxn modelId="{06AE9337-7D90-40E6-9517-86D0C4999D78}" srcId="{C7F8995E-D4EC-40EA-9413-16D6AF27A29B}" destId="{2D47D2E9-C2E6-464C-B933-00B6B764BB9E}" srcOrd="0" destOrd="0" parTransId="{C5AC54F3-5FA8-47AD-93CE-14ADE4423B2A}" sibTransId="{9A778EE6-FF8B-4644-9DEC-FB7892C9273C}"/>
    <dgm:cxn modelId="{5D53855F-F161-4087-962C-DA38E9E8BCDE}" srcId="{72B4F4E9-926E-4881-9AB7-CB37F9D59439}" destId="{68D08567-24B7-4FD9-BF92-706EB50F61FA}" srcOrd="1" destOrd="0" parTransId="{72A6765C-D52C-4B4B-B99C-C507B581A1DF}" sibTransId="{C7CFC1B4-7271-4EB5-B4C7-C71B78B843ED}"/>
    <dgm:cxn modelId="{F4444C44-A03B-4AF2-94E8-1835F60E4CF3}" srcId="{562A75F0-E0D3-4F2A-A20F-C81922FD432C}" destId="{72B4F4E9-926E-4881-9AB7-CB37F9D59439}" srcOrd="0" destOrd="0" parTransId="{0EDA1F84-FD22-4D0F-AB2E-64DD010137C1}" sibTransId="{F999A6A2-EC7B-4B0F-89D0-99E7F6E79DCD}"/>
    <dgm:cxn modelId="{243B8469-1BBF-423E-AC6A-3315F4EBAA29}" type="presOf" srcId="{562A75F0-E0D3-4F2A-A20F-C81922FD432C}" destId="{22652697-FF2F-44E9-BE73-CBBF9B4A1639}" srcOrd="0" destOrd="0" presId="urn:microsoft.com/office/officeart/2016/7/layout/VerticalSolidActionList"/>
    <dgm:cxn modelId="{DC4B7C6B-3281-46CA-B646-1E758A7C14CD}" type="presOf" srcId="{C7F8995E-D4EC-40EA-9413-16D6AF27A29B}" destId="{28CE35D4-7174-432E-963A-0260CD6980BB}" srcOrd="0" destOrd="0" presId="urn:microsoft.com/office/officeart/2016/7/layout/VerticalSolidActionList"/>
    <dgm:cxn modelId="{EFAA9B4E-1DBD-4A9E-B3D5-123F0ECF1082}" srcId="{72B4F4E9-926E-4881-9AB7-CB37F9D59439}" destId="{284B47F3-0516-4528-94EE-2186E6D57CE5}" srcOrd="0" destOrd="0" parTransId="{F43BDBCE-FE3D-443F-AD50-56AB6B8C2E4D}" sibTransId="{DE64DDAC-6C52-4B88-BCF4-86D2CF151079}"/>
    <dgm:cxn modelId="{A982605A-FA54-4942-A3CD-3E443EB4EF6E}" srcId="{07124876-EFF9-4759-9125-52E476D89F8D}" destId="{6F59A397-2915-4CD5-BAE5-FE53D4BD8660}" srcOrd="2" destOrd="0" parTransId="{08DC217F-8D7D-464A-A2AB-574F2F9FF270}" sibTransId="{E4007B05-6266-4106-8C2C-5D0C1C385C25}"/>
    <dgm:cxn modelId="{F62BCE7A-060F-42C3-92A8-1F46FA3C0D72}" type="presOf" srcId="{284B47F3-0516-4528-94EE-2186E6D57CE5}" destId="{E9F79854-D258-4A70-9495-5CE64D44075D}" srcOrd="0" destOrd="1" presId="urn:microsoft.com/office/officeart/2016/7/layout/VerticalSolidActionList"/>
    <dgm:cxn modelId="{2AB1487E-DAC4-4CA1-B5F5-05B9B181746F}" type="presOf" srcId="{2D47D2E9-C2E6-464C-B933-00B6B764BB9E}" destId="{28CE35D4-7174-432E-963A-0260CD6980BB}" srcOrd="0" destOrd="1" presId="urn:microsoft.com/office/officeart/2016/7/layout/VerticalSolidActionList"/>
    <dgm:cxn modelId="{183DFB83-EEE0-4F02-BD4C-C31E7FEF4B92}" type="presOf" srcId="{1C49996A-55B3-4DBE-AB06-77A62E320583}" destId="{C1A79C1F-F28F-4D29-A2E6-49E3ACCDD454}" srcOrd="0" destOrd="2" presId="urn:microsoft.com/office/officeart/2016/7/layout/VerticalSolidActionList"/>
    <dgm:cxn modelId="{AE0B719D-E172-4DC6-A27E-0409DB56340D}" srcId="{8926F163-B73D-40D5-ACB1-04BEB6EF3564}" destId="{C7F8995E-D4EC-40EA-9413-16D6AF27A29B}" srcOrd="0" destOrd="0" parTransId="{7DB17F35-7EFA-453C-A067-419C2624741F}" sibTransId="{D75AB7FF-518A-4F78-82E3-39518E96092B}"/>
    <dgm:cxn modelId="{AEC767B2-36AA-4A5E-8754-BE823C3D550D}" srcId="{72B4F4E9-926E-4881-9AB7-CB37F9D59439}" destId="{EC9380C5-D5E1-4973-A0A9-AECA9AA97872}" srcOrd="2" destOrd="0" parTransId="{0E75D6E3-0662-4C7A-B90B-8C50D68AB9F2}" sibTransId="{D61381B2-C413-4F08-9F80-FDA91247E3EE}"/>
    <dgm:cxn modelId="{A79C16B9-EEE9-4DAA-ADDE-F7265562EB3B}" srcId="{BD6377D4-27B5-4E15-B632-C9C4FE938642}" destId="{1C49996A-55B3-4DBE-AB06-77A62E320583}" srcOrd="1" destOrd="0" parTransId="{3733205C-F4BD-4918-8530-72A23834ADA7}" sibTransId="{86AC8052-8CFC-42FD-BDF8-4A423D6B404F}"/>
    <dgm:cxn modelId="{94EBB1BA-43F6-4311-82BD-D1E69AF52FBF}" type="presOf" srcId="{BD6377D4-27B5-4E15-B632-C9C4FE938642}" destId="{C1A79C1F-F28F-4D29-A2E6-49E3ACCDD454}" srcOrd="0" destOrd="0" presId="urn:microsoft.com/office/officeart/2016/7/layout/VerticalSolidActionList"/>
    <dgm:cxn modelId="{BC05C3CE-28B3-4D10-92E1-59D1DD8BA49E}" type="presOf" srcId="{6F59A397-2915-4CD5-BAE5-FE53D4BD8660}" destId="{966DF442-7265-4125-8C06-99AEA84465F5}" srcOrd="0" destOrd="0" presId="urn:microsoft.com/office/officeart/2016/7/layout/VerticalSolidActionList"/>
    <dgm:cxn modelId="{F621E8CE-061F-45E4-8B88-F2D2B17B1051}" srcId="{07124876-EFF9-4759-9125-52E476D89F8D}" destId="{8926F163-B73D-40D5-ACB1-04BEB6EF3564}" srcOrd="1" destOrd="0" parTransId="{F4FFF4DF-7AD9-4E4A-950E-1C81E78E77EA}" sibTransId="{AC2B3219-C079-43E8-B631-0160BA134FB9}"/>
    <dgm:cxn modelId="{A781D1DC-493F-4AC9-B286-BDBAA2434CD9}" srcId="{BD6377D4-27B5-4E15-B632-C9C4FE938642}" destId="{FB81D3BA-488A-4D27-AC46-238E749A8E01}" srcOrd="0" destOrd="0" parTransId="{0D67B496-E5D0-4518-A22A-0A2E161B4FF5}" sibTransId="{485AEB35-C74D-4C3E-9395-84943D9C5971}"/>
    <dgm:cxn modelId="{309027E0-FB77-436D-89CE-9F96AF8F4768}" type="presOf" srcId="{8926F163-B73D-40D5-ACB1-04BEB6EF3564}" destId="{C87E855B-D11B-4564-A642-E5980D770C3F}" srcOrd="0" destOrd="0" presId="urn:microsoft.com/office/officeart/2016/7/layout/VerticalSolidActionList"/>
    <dgm:cxn modelId="{F2C5CBE1-C531-4D2B-93F2-D8DB9D392AF5}" srcId="{07124876-EFF9-4759-9125-52E476D89F8D}" destId="{562A75F0-E0D3-4F2A-A20F-C81922FD432C}" srcOrd="0" destOrd="0" parTransId="{EBF15333-92C9-4DD8-9B20-DD927E70A363}" sibTransId="{A3B93A0B-25A2-4D64-9B09-7147B3E3DD8F}"/>
    <dgm:cxn modelId="{569FE4F0-27F9-44E0-9CA0-9956FA14D333}" type="presOf" srcId="{07124876-EFF9-4759-9125-52E476D89F8D}" destId="{34941334-A825-4408-81C8-A30F9A99407F}" srcOrd="0" destOrd="0" presId="urn:microsoft.com/office/officeart/2016/7/layout/VerticalSolidActionList"/>
    <dgm:cxn modelId="{30F59FF6-B693-4659-9985-839EF3419F40}" type="presOf" srcId="{EC9380C5-D5E1-4973-A0A9-AECA9AA97872}" destId="{E9F79854-D258-4A70-9495-5CE64D44075D}" srcOrd="0" destOrd="3" presId="urn:microsoft.com/office/officeart/2016/7/layout/VerticalSolidActionList"/>
    <dgm:cxn modelId="{7437B7C5-8092-431B-BF8C-BA0E22EA2746}" type="presParOf" srcId="{34941334-A825-4408-81C8-A30F9A99407F}" destId="{A293C877-87F0-4907-850C-DFCDEA129F6E}" srcOrd="0" destOrd="0" presId="urn:microsoft.com/office/officeart/2016/7/layout/VerticalSolidActionList"/>
    <dgm:cxn modelId="{488E10AC-36FE-4AA4-9A85-78DE41FA0E2C}" type="presParOf" srcId="{A293C877-87F0-4907-850C-DFCDEA129F6E}" destId="{22652697-FF2F-44E9-BE73-CBBF9B4A1639}" srcOrd="0" destOrd="0" presId="urn:microsoft.com/office/officeart/2016/7/layout/VerticalSolidActionList"/>
    <dgm:cxn modelId="{E7B8BEEC-8F46-4C6C-86D5-00C84038A093}" type="presParOf" srcId="{A293C877-87F0-4907-850C-DFCDEA129F6E}" destId="{E9F79854-D258-4A70-9495-5CE64D44075D}" srcOrd="1" destOrd="0" presId="urn:microsoft.com/office/officeart/2016/7/layout/VerticalSolidActionList"/>
    <dgm:cxn modelId="{C42F8D4B-629A-4BE3-A269-F673D333EA70}" type="presParOf" srcId="{34941334-A825-4408-81C8-A30F9A99407F}" destId="{25B10107-3991-491A-83F3-202B8E439250}" srcOrd="1" destOrd="0" presId="urn:microsoft.com/office/officeart/2016/7/layout/VerticalSolidActionList"/>
    <dgm:cxn modelId="{5F0C45F2-51CA-42B9-97A4-7F2B3F0C10E7}" type="presParOf" srcId="{34941334-A825-4408-81C8-A30F9A99407F}" destId="{DEDF14C1-A423-47AB-B43E-8CD64D975258}" srcOrd="2" destOrd="0" presId="urn:microsoft.com/office/officeart/2016/7/layout/VerticalSolidActionList"/>
    <dgm:cxn modelId="{7177D451-72AD-4496-B464-37CD3E009C12}" type="presParOf" srcId="{DEDF14C1-A423-47AB-B43E-8CD64D975258}" destId="{C87E855B-D11B-4564-A642-E5980D770C3F}" srcOrd="0" destOrd="0" presId="urn:microsoft.com/office/officeart/2016/7/layout/VerticalSolidActionList"/>
    <dgm:cxn modelId="{7D0D81EC-80BB-4AA0-9221-CDF23E73D7AD}" type="presParOf" srcId="{DEDF14C1-A423-47AB-B43E-8CD64D975258}" destId="{28CE35D4-7174-432E-963A-0260CD6980BB}" srcOrd="1" destOrd="0" presId="urn:microsoft.com/office/officeart/2016/7/layout/VerticalSolidActionList"/>
    <dgm:cxn modelId="{46BDFEC1-A9FF-433D-845E-05D1A98D1A64}" type="presParOf" srcId="{34941334-A825-4408-81C8-A30F9A99407F}" destId="{F3573E1B-D89A-4614-A869-09E4D3644854}" srcOrd="3" destOrd="0" presId="urn:microsoft.com/office/officeart/2016/7/layout/VerticalSolidActionList"/>
    <dgm:cxn modelId="{05EF9473-5F91-4753-923E-99546473C74E}" type="presParOf" srcId="{34941334-A825-4408-81C8-A30F9A99407F}" destId="{A08EA83B-9415-4465-B24E-6D8E5823840C}" srcOrd="4" destOrd="0" presId="urn:microsoft.com/office/officeart/2016/7/layout/VerticalSolidActionList"/>
    <dgm:cxn modelId="{A46B0FF6-8F16-4E6E-BD0D-95AAE893F0EC}" type="presParOf" srcId="{A08EA83B-9415-4465-B24E-6D8E5823840C}" destId="{966DF442-7265-4125-8C06-99AEA84465F5}" srcOrd="0" destOrd="0" presId="urn:microsoft.com/office/officeart/2016/7/layout/VerticalSolidActionList"/>
    <dgm:cxn modelId="{DB26E163-9B63-4312-AC89-A37EF3A9593C}" type="presParOf" srcId="{A08EA83B-9415-4465-B24E-6D8E5823840C}" destId="{C1A79C1F-F28F-4D29-A2E6-49E3ACCDD454}"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F79854-D258-4A70-9495-5CE64D44075D}">
      <dsp:nvSpPr>
        <dsp:cNvPr id="0" name=""/>
        <dsp:cNvSpPr/>
      </dsp:nvSpPr>
      <dsp:spPr>
        <a:xfrm>
          <a:off x="1920655" y="0"/>
          <a:ext cx="7682620" cy="1105274"/>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064" tIns="280740" rIns="149064" bIns="280740" numCol="1" spcCol="1270" anchor="t" anchorCtr="0">
          <a:noAutofit/>
        </a:bodyPr>
        <a:lstStyle/>
        <a:p>
          <a:pPr marL="0" lvl="0" indent="0" algn="l" defTabSz="533400">
            <a:lnSpc>
              <a:spcPct val="90000"/>
            </a:lnSpc>
            <a:spcBef>
              <a:spcPct val="0"/>
            </a:spcBef>
            <a:spcAft>
              <a:spcPct val="35000"/>
            </a:spcAft>
            <a:buNone/>
          </a:pPr>
          <a:r>
            <a:rPr lang="en-US" sz="1200" kern="1200" dirty="0"/>
            <a:t>Find the Total Amount Available in the Fund:</a:t>
          </a:r>
        </a:p>
        <a:p>
          <a:pPr marL="114300" lvl="1" indent="-114300" algn="l" defTabSz="533400">
            <a:lnSpc>
              <a:spcPct val="90000"/>
            </a:lnSpc>
            <a:spcBef>
              <a:spcPct val="0"/>
            </a:spcBef>
            <a:spcAft>
              <a:spcPct val="15000"/>
            </a:spcAft>
            <a:buChar char="•"/>
          </a:pPr>
          <a:r>
            <a:rPr lang="en-US" sz="1200" kern="1200" dirty="0"/>
            <a:t>$500,000.00 Fund Balance at start of Fiscal Year</a:t>
          </a:r>
        </a:p>
        <a:p>
          <a:pPr marL="114300" lvl="1" indent="-114300" algn="l" defTabSz="533400">
            <a:lnSpc>
              <a:spcPct val="90000"/>
            </a:lnSpc>
            <a:spcBef>
              <a:spcPct val="0"/>
            </a:spcBef>
            <a:spcAft>
              <a:spcPct val="15000"/>
            </a:spcAft>
            <a:buChar char="•"/>
          </a:pPr>
          <a:r>
            <a:rPr lang="en-US" sz="1200" kern="1200" dirty="0"/>
            <a:t>$50,000.00 in Property Taxes extended for Fiscal Year</a:t>
          </a:r>
        </a:p>
        <a:p>
          <a:pPr marL="114300" lvl="1" indent="-114300" algn="l" defTabSz="533400">
            <a:lnSpc>
              <a:spcPct val="90000"/>
            </a:lnSpc>
            <a:spcBef>
              <a:spcPct val="0"/>
            </a:spcBef>
            <a:spcAft>
              <a:spcPct val="15000"/>
            </a:spcAft>
            <a:buChar char="•"/>
          </a:pPr>
          <a:r>
            <a:rPr lang="en-US" sz="1200" kern="1200" dirty="0"/>
            <a:t>TOTAL of $550,000.00 available in GA Fund for Fiscal Year</a:t>
          </a:r>
        </a:p>
      </dsp:txBody>
      <dsp:txXfrm>
        <a:off x="1920655" y="0"/>
        <a:ext cx="7682620" cy="1105274"/>
      </dsp:txXfrm>
    </dsp:sp>
    <dsp:sp modelId="{22652697-FF2F-44E9-BE73-CBBF9B4A1639}">
      <dsp:nvSpPr>
        <dsp:cNvPr id="0" name=""/>
        <dsp:cNvSpPr/>
      </dsp:nvSpPr>
      <dsp:spPr>
        <a:xfrm>
          <a:off x="0" y="1078"/>
          <a:ext cx="1920655" cy="1105274"/>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01635" tIns="109177" rIns="101635" bIns="109177" numCol="1" spcCol="1270" anchor="ctr" anchorCtr="0">
          <a:noAutofit/>
        </a:bodyPr>
        <a:lstStyle/>
        <a:p>
          <a:pPr marL="0" lvl="0" indent="0" algn="ctr" defTabSz="1244600">
            <a:lnSpc>
              <a:spcPct val="90000"/>
            </a:lnSpc>
            <a:spcBef>
              <a:spcPct val="0"/>
            </a:spcBef>
            <a:spcAft>
              <a:spcPct val="35000"/>
            </a:spcAft>
            <a:buNone/>
          </a:pPr>
          <a:r>
            <a:rPr lang="en-US" sz="2800" kern="1200"/>
            <a:t>Find</a:t>
          </a:r>
        </a:p>
      </dsp:txBody>
      <dsp:txXfrm>
        <a:off x="0" y="1078"/>
        <a:ext cx="1920655" cy="1105274"/>
      </dsp:txXfrm>
    </dsp:sp>
    <dsp:sp modelId="{28CE35D4-7174-432E-963A-0260CD6980BB}">
      <dsp:nvSpPr>
        <dsp:cNvPr id="0" name=""/>
        <dsp:cNvSpPr/>
      </dsp:nvSpPr>
      <dsp:spPr>
        <a:xfrm>
          <a:off x="1920655" y="1172669"/>
          <a:ext cx="7682620" cy="1105274"/>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064" tIns="280740" rIns="149064" bIns="280740" numCol="1" spcCol="1270" anchor="t" anchorCtr="0">
          <a:noAutofit/>
        </a:bodyPr>
        <a:lstStyle/>
        <a:p>
          <a:pPr marL="0" lvl="0" indent="0" algn="l" defTabSz="577850">
            <a:lnSpc>
              <a:spcPct val="90000"/>
            </a:lnSpc>
            <a:spcBef>
              <a:spcPct val="0"/>
            </a:spcBef>
            <a:spcAft>
              <a:spcPct val="35000"/>
            </a:spcAft>
            <a:buNone/>
          </a:pPr>
          <a:r>
            <a:rPr lang="en-US" sz="1300" kern="1200" dirty="0"/>
            <a:t>Determine Average Annual Expenditures</a:t>
          </a:r>
        </a:p>
        <a:p>
          <a:pPr marL="114300" lvl="1" indent="-114300" algn="l" defTabSz="533400">
            <a:lnSpc>
              <a:spcPct val="90000"/>
            </a:lnSpc>
            <a:spcBef>
              <a:spcPct val="0"/>
            </a:spcBef>
            <a:spcAft>
              <a:spcPct val="15000"/>
            </a:spcAft>
            <a:buChar char="•"/>
          </a:pPr>
          <a:r>
            <a:rPr lang="en-US" sz="1200" kern="1200" dirty="0"/>
            <a:t>Average for prior three years is $155,000.00 per year</a:t>
          </a:r>
        </a:p>
      </dsp:txBody>
      <dsp:txXfrm>
        <a:off x="1920655" y="1172669"/>
        <a:ext cx="7682620" cy="1105274"/>
      </dsp:txXfrm>
    </dsp:sp>
    <dsp:sp modelId="{C87E855B-D11B-4564-A642-E5980D770C3F}">
      <dsp:nvSpPr>
        <dsp:cNvPr id="0" name=""/>
        <dsp:cNvSpPr/>
      </dsp:nvSpPr>
      <dsp:spPr>
        <a:xfrm>
          <a:off x="0" y="1172669"/>
          <a:ext cx="1920655" cy="1105274"/>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01635" tIns="109177" rIns="101635" bIns="109177" numCol="1" spcCol="1270" anchor="ctr" anchorCtr="0">
          <a:noAutofit/>
        </a:bodyPr>
        <a:lstStyle/>
        <a:p>
          <a:pPr marL="0" lvl="0" indent="0" algn="ctr" defTabSz="1244600">
            <a:lnSpc>
              <a:spcPct val="90000"/>
            </a:lnSpc>
            <a:spcBef>
              <a:spcPct val="0"/>
            </a:spcBef>
            <a:spcAft>
              <a:spcPct val="35000"/>
            </a:spcAft>
            <a:buNone/>
          </a:pPr>
          <a:r>
            <a:rPr lang="en-US" sz="2800" kern="1200"/>
            <a:t>Determine</a:t>
          </a:r>
        </a:p>
      </dsp:txBody>
      <dsp:txXfrm>
        <a:off x="0" y="1172669"/>
        <a:ext cx="1920655" cy="1105274"/>
      </dsp:txXfrm>
    </dsp:sp>
    <dsp:sp modelId="{C1A79C1F-F28F-4D29-A2E6-49E3ACCDD454}">
      <dsp:nvSpPr>
        <dsp:cNvPr id="0" name=""/>
        <dsp:cNvSpPr/>
      </dsp:nvSpPr>
      <dsp:spPr>
        <a:xfrm>
          <a:off x="1920655" y="2344260"/>
          <a:ext cx="7682620" cy="110527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064" tIns="280740" rIns="149064" bIns="280740" numCol="1" spcCol="1270" anchor="t" anchorCtr="0">
          <a:noAutofit/>
        </a:bodyPr>
        <a:lstStyle/>
        <a:p>
          <a:pPr marL="0" lvl="0" indent="0" algn="l" defTabSz="577850">
            <a:lnSpc>
              <a:spcPct val="90000"/>
            </a:lnSpc>
            <a:spcBef>
              <a:spcPct val="0"/>
            </a:spcBef>
            <a:spcAft>
              <a:spcPct val="35000"/>
            </a:spcAft>
            <a:buNone/>
          </a:pPr>
          <a:r>
            <a:rPr lang="en-US" sz="1300" kern="1200" dirty="0"/>
            <a:t>Divide Average Expenditures into Funds Available</a:t>
          </a:r>
        </a:p>
        <a:p>
          <a:pPr marL="114300" lvl="1" indent="-114300" algn="l" defTabSz="533400">
            <a:lnSpc>
              <a:spcPct val="90000"/>
            </a:lnSpc>
            <a:spcBef>
              <a:spcPct val="0"/>
            </a:spcBef>
            <a:spcAft>
              <a:spcPct val="15000"/>
            </a:spcAft>
            <a:buChar char="•"/>
          </a:pPr>
          <a:r>
            <a:rPr lang="en-US" sz="1200" kern="1200" dirty="0"/>
            <a:t>$555,000 / $155,000 = 3.58 ACCUMULATION RATE</a:t>
          </a:r>
        </a:p>
        <a:p>
          <a:pPr marL="114300" lvl="1" indent="-114300" algn="l" defTabSz="533400">
            <a:lnSpc>
              <a:spcPct val="90000"/>
            </a:lnSpc>
            <a:spcBef>
              <a:spcPct val="0"/>
            </a:spcBef>
            <a:spcAft>
              <a:spcPct val="15000"/>
            </a:spcAft>
            <a:buChar char="•"/>
          </a:pPr>
          <a:r>
            <a:rPr lang="en-US" sz="1200" kern="1200" dirty="0"/>
            <a:t>Using Miller, this rate is clearly EXCESSIVE, and illegal</a:t>
          </a:r>
        </a:p>
      </dsp:txBody>
      <dsp:txXfrm>
        <a:off x="1920655" y="2344260"/>
        <a:ext cx="7682620" cy="1105274"/>
      </dsp:txXfrm>
    </dsp:sp>
    <dsp:sp modelId="{966DF442-7265-4125-8C06-99AEA84465F5}">
      <dsp:nvSpPr>
        <dsp:cNvPr id="0" name=""/>
        <dsp:cNvSpPr/>
      </dsp:nvSpPr>
      <dsp:spPr>
        <a:xfrm>
          <a:off x="0" y="2344260"/>
          <a:ext cx="1920655" cy="1105274"/>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101635" tIns="109177" rIns="101635" bIns="109177" numCol="1" spcCol="1270" anchor="ctr" anchorCtr="0">
          <a:noAutofit/>
        </a:bodyPr>
        <a:lstStyle/>
        <a:p>
          <a:pPr marL="0" lvl="0" indent="0" algn="ctr" defTabSz="1244600">
            <a:lnSpc>
              <a:spcPct val="90000"/>
            </a:lnSpc>
            <a:spcBef>
              <a:spcPct val="0"/>
            </a:spcBef>
            <a:spcAft>
              <a:spcPct val="35000"/>
            </a:spcAft>
            <a:buNone/>
          </a:pPr>
          <a:r>
            <a:rPr lang="en-US" sz="2800" kern="1200"/>
            <a:t>Divide</a:t>
          </a:r>
        </a:p>
      </dsp:txBody>
      <dsp:txXfrm>
        <a:off x="0" y="2344260"/>
        <a:ext cx="1920655" cy="1105274"/>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6204DE5-0B9C-43DF-B274-4BD0B1A89709}"/>
              </a:ext>
            </a:extLst>
          </p:cNvPr>
          <p:cNvSpPr>
            <a:spLocks noGrp="1"/>
          </p:cNvSpPr>
          <p:nvPr>
            <p:ph type="hdr" sz="quarter"/>
          </p:nvPr>
        </p:nvSpPr>
        <p:spPr>
          <a:xfrm>
            <a:off x="1" y="2"/>
            <a:ext cx="3037523" cy="466247"/>
          </a:xfrm>
          <a:prstGeom prst="rect">
            <a:avLst/>
          </a:prstGeom>
        </p:spPr>
        <p:txBody>
          <a:bodyPr vert="horz" lIns="91320" tIns="45660" rIns="91320" bIns="45660" rtlCol="0"/>
          <a:lstStyle>
            <a:lvl1pPr algn="l">
              <a:defRPr sz="1200"/>
            </a:lvl1pPr>
          </a:lstStyle>
          <a:p>
            <a:endParaRPr lang="en-US"/>
          </a:p>
        </p:txBody>
      </p:sp>
      <p:sp>
        <p:nvSpPr>
          <p:cNvPr id="3" name="Date Placeholder 2">
            <a:extLst>
              <a:ext uri="{FF2B5EF4-FFF2-40B4-BE49-F238E27FC236}">
                <a16:creationId xmlns:a16="http://schemas.microsoft.com/office/drawing/2014/main" id="{14BED0D8-7DE3-408D-916D-0CD83FB2A60A}"/>
              </a:ext>
            </a:extLst>
          </p:cNvPr>
          <p:cNvSpPr>
            <a:spLocks noGrp="1"/>
          </p:cNvSpPr>
          <p:nvPr>
            <p:ph type="dt" sz="quarter" idx="1"/>
          </p:nvPr>
        </p:nvSpPr>
        <p:spPr>
          <a:xfrm>
            <a:off x="3971292" y="2"/>
            <a:ext cx="3037523" cy="466247"/>
          </a:xfrm>
          <a:prstGeom prst="rect">
            <a:avLst/>
          </a:prstGeom>
        </p:spPr>
        <p:txBody>
          <a:bodyPr vert="horz" lIns="91320" tIns="45660" rIns="91320" bIns="45660" rtlCol="0"/>
          <a:lstStyle>
            <a:lvl1pPr algn="r">
              <a:defRPr sz="1200"/>
            </a:lvl1pPr>
          </a:lstStyle>
          <a:p>
            <a:fld id="{8FA37050-D942-4BC8-956E-D607EDC157FA}" type="datetimeFigureOut">
              <a:rPr lang="en-US" smtClean="0"/>
              <a:t>2/23/2021</a:t>
            </a:fld>
            <a:endParaRPr lang="en-US"/>
          </a:p>
        </p:txBody>
      </p:sp>
      <p:sp>
        <p:nvSpPr>
          <p:cNvPr id="4" name="Footer Placeholder 3">
            <a:extLst>
              <a:ext uri="{FF2B5EF4-FFF2-40B4-BE49-F238E27FC236}">
                <a16:creationId xmlns:a16="http://schemas.microsoft.com/office/drawing/2014/main" id="{6FA856FC-1EE4-4B90-9A7C-F7ED31BE6B68}"/>
              </a:ext>
            </a:extLst>
          </p:cNvPr>
          <p:cNvSpPr>
            <a:spLocks noGrp="1"/>
          </p:cNvSpPr>
          <p:nvPr>
            <p:ph type="ftr" sz="quarter" idx="2"/>
          </p:nvPr>
        </p:nvSpPr>
        <p:spPr>
          <a:xfrm>
            <a:off x="1" y="8830154"/>
            <a:ext cx="3037523" cy="466247"/>
          </a:xfrm>
          <a:prstGeom prst="rect">
            <a:avLst/>
          </a:prstGeom>
        </p:spPr>
        <p:txBody>
          <a:bodyPr vert="horz" lIns="91320" tIns="45660" rIns="91320" bIns="4566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CC71DA8-0D82-4D90-9EA4-6BF5A86EE4AC}"/>
              </a:ext>
            </a:extLst>
          </p:cNvPr>
          <p:cNvSpPr>
            <a:spLocks noGrp="1"/>
          </p:cNvSpPr>
          <p:nvPr>
            <p:ph type="sldNum" sz="quarter" idx="3"/>
          </p:nvPr>
        </p:nvSpPr>
        <p:spPr>
          <a:xfrm>
            <a:off x="3971292" y="8830154"/>
            <a:ext cx="3037523" cy="466247"/>
          </a:xfrm>
          <a:prstGeom prst="rect">
            <a:avLst/>
          </a:prstGeom>
        </p:spPr>
        <p:txBody>
          <a:bodyPr vert="horz" lIns="91320" tIns="45660" rIns="91320" bIns="45660" rtlCol="0" anchor="b"/>
          <a:lstStyle>
            <a:lvl1pPr algn="r">
              <a:defRPr sz="1200"/>
            </a:lvl1pPr>
          </a:lstStyle>
          <a:p>
            <a:fld id="{251060EC-4BB7-4E6A-AEF4-14F033DD1B05}" type="slidenum">
              <a:rPr lang="en-US" smtClean="0"/>
              <a:t>‹#›</a:t>
            </a:fld>
            <a:endParaRPr lang="en-US"/>
          </a:p>
        </p:txBody>
      </p:sp>
    </p:spTree>
    <p:extLst>
      <p:ext uri="{BB962C8B-B14F-4D97-AF65-F5344CB8AC3E}">
        <p14:creationId xmlns:p14="http://schemas.microsoft.com/office/powerpoint/2010/main" val="19577932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2/23/2021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2/23/2021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2/23/2021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2/23/2021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oi.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hyperlink" Target="mailto:Bryan@toi.org"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CBB03-4C53-4E49-983C-5C9778129D17}"/>
              </a:ext>
            </a:extLst>
          </p:cNvPr>
          <p:cNvSpPr>
            <a:spLocks noGrp="1"/>
          </p:cNvSpPr>
          <p:nvPr>
            <p:ph type="ctrTitle"/>
          </p:nvPr>
        </p:nvSpPr>
        <p:spPr/>
        <p:txBody>
          <a:bodyPr>
            <a:normAutofit fontScale="90000"/>
          </a:bodyPr>
          <a:lstStyle/>
          <a:p>
            <a:r>
              <a:rPr lang="en-US" dirty="0"/>
              <a:t>Township Budgeting </a:t>
            </a:r>
            <a:br>
              <a:rPr lang="en-US" dirty="0"/>
            </a:br>
            <a:r>
              <a:rPr lang="en-US" dirty="0"/>
              <a:t>Bryan E. Smith</a:t>
            </a:r>
            <a:br>
              <a:rPr lang="en-US" dirty="0"/>
            </a:br>
            <a:r>
              <a:rPr lang="en-US" dirty="0"/>
              <a:t>TOI Executive Director</a:t>
            </a:r>
          </a:p>
        </p:txBody>
      </p:sp>
      <p:sp>
        <p:nvSpPr>
          <p:cNvPr id="3" name="Subtitle 2">
            <a:extLst>
              <a:ext uri="{FF2B5EF4-FFF2-40B4-BE49-F238E27FC236}">
                <a16:creationId xmlns:a16="http://schemas.microsoft.com/office/drawing/2014/main" id="{80AA23CE-6900-4527-9054-ECE5767D1ABF}"/>
              </a:ext>
            </a:extLst>
          </p:cNvPr>
          <p:cNvSpPr>
            <a:spLocks noGrp="1"/>
          </p:cNvSpPr>
          <p:nvPr>
            <p:ph type="subTitle" idx="1"/>
          </p:nvPr>
        </p:nvSpPr>
        <p:spPr>
          <a:xfrm>
            <a:off x="2602830" y="4574216"/>
            <a:ext cx="6801612" cy="1239894"/>
          </a:xfrm>
        </p:spPr>
        <p:txBody>
          <a:bodyPr>
            <a:normAutofit fontScale="70000" lnSpcReduction="20000"/>
          </a:bodyPr>
          <a:lstStyle/>
          <a:p>
            <a:r>
              <a:rPr lang="en-US" dirty="0"/>
              <a:t>Township Officials of Illinois</a:t>
            </a:r>
          </a:p>
          <a:p>
            <a:r>
              <a:rPr lang="en-US" dirty="0">
                <a:hlinkClick r:id="rId2"/>
              </a:rPr>
              <a:t>www.toi.org</a:t>
            </a:r>
            <a:endParaRPr lang="en-US" dirty="0"/>
          </a:p>
          <a:p>
            <a:r>
              <a:rPr lang="en-US" dirty="0"/>
              <a:t>3217 Northfield Drive, Springfield, Illinois  62702</a:t>
            </a:r>
          </a:p>
          <a:p>
            <a:r>
              <a:rPr lang="en-US" dirty="0"/>
              <a:t>866.897.4688</a:t>
            </a:r>
          </a:p>
          <a:p>
            <a:endParaRPr lang="en-US" dirty="0"/>
          </a:p>
        </p:txBody>
      </p:sp>
    </p:spTree>
    <p:extLst>
      <p:ext uri="{BB962C8B-B14F-4D97-AF65-F5344CB8AC3E}">
        <p14:creationId xmlns:p14="http://schemas.microsoft.com/office/powerpoint/2010/main" val="268531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8F2E8C-F7BB-4FC2-9546-719A2F3A830B}"/>
              </a:ext>
            </a:extLst>
          </p:cNvPr>
          <p:cNvSpPr>
            <a:spLocks noGrp="1"/>
          </p:cNvSpPr>
          <p:nvPr>
            <p:ph idx="1"/>
          </p:nvPr>
        </p:nvSpPr>
        <p:spPr>
          <a:xfrm>
            <a:off x="387927" y="452582"/>
            <a:ext cx="11517746" cy="6530109"/>
          </a:xfrm>
        </p:spPr>
        <p:txBody>
          <a:bodyPr>
            <a:normAutofit fontScale="85000" lnSpcReduction="20000"/>
          </a:bodyPr>
          <a:lstStyle/>
          <a:p>
            <a:r>
              <a:rPr lang="en-US" sz="2400" dirty="0"/>
              <a:t>D. Regardless of the amount of time spent developing  a sound budget, changes in equalized assessed valuation, tax delinquencies, tax objections and General Assistance caseload changes, equipment breakdowns, weather conditions and unforeseen problems will occur during the year that will require spending adjustments to be made. </a:t>
            </a:r>
          </a:p>
          <a:p>
            <a:pPr marL="571500" lvl="1" indent="-342900">
              <a:buAutoNum type="arabicPeriod"/>
            </a:pPr>
            <a:r>
              <a:rPr lang="en-US" sz="2400" dirty="0"/>
              <a:t>Line-item transfers can be made in an amount not to exceed 10% of the amount of that fund.  For example, if total Town Fund budget is $100,000 – then the maximum amount of all line-item transfers within that fund cannot exceed a total of $10,000.  All transfers should be recorded in the minutes by the clerk. </a:t>
            </a:r>
          </a:p>
          <a:p>
            <a:pPr marL="571500" lvl="1" indent="-342900">
              <a:buAutoNum type="arabicPeriod"/>
            </a:pPr>
            <a:r>
              <a:rPr lang="en-US" sz="2400" dirty="0"/>
              <a:t>DON’T hesitate to seek a budget amendment if you have exhausted the 10% line-item transfer limitation for the fund.  The budget is amended  in the same fashion that  it was originally adopted. (Proposed budget amendment available for inspection, 30 day notice in newspaper, budget amendment hearing, and adoption). </a:t>
            </a:r>
          </a:p>
          <a:p>
            <a:pPr marL="571500" lvl="1" indent="-342900">
              <a:buAutoNum type="arabicPeriod"/>
            </a:pPr>
            <a:r>
              <a:rPr lang="en-US" sz="2400" dirty="0"/>
              <a:t>With the exception of the highway commissioner’s salary and direct benefits, the township cannot spend money for the road purposes. </a:t>
            </a:r>
          </a:p>
          <a:p>
            <a:pPr marL="571500" lvl="1" indent="-342900">
              <a:buAutoNum type="arabicPeriod"/>
            </a:pPr>
            <a:r>
              <a:rPr lang="en-US" sz="2400" dirty="0"/>
              <a:t>A transfer of money can only be made from the General Town Fund to the Road and Bridge Fund if the following occurs:</a:t>
            </a:r>
          </a:p>
          <a:p>
            <a:pPr marL="800100" lvl="2" indent="-342900">
              <a:buAutoNum type="arabicPeriod"/>
            </a:pPr>
            <a:r>
              <a:rPr lang="en-US" sz="2400" dirty="0"/>
              <a:t>Board declares a surplus in the General Fund</a:t>
            </a:r>
          </a:p>
          <a:p>
            <a:pPr marL="800100" lvl="2" indent="-342900">
              <a:buAutoNum type="arabicPeriod"/>
            </a:pPr>
            <a:r>
              <a:rPr lang="en-US" sz="2400" dirty="0"/>
              <a:t>Written resolution is submitted by electors at the annual town meeting calling for the transfer of surplus funds</a:t>
            </a:r>
          </a:p>
          <a:p>
            <a:pPr marL="800100" lvl="2" indent="-342900">
              <a:buAutoNum type="arabicPeriod"/>
            </a:pPr>
            <a:r>
              <a:rPr lang="en-US" sz="2400" dirty="0"/>
              <a:t>The resolution is passed by a majority vote.</a:t>
            </a:r>
            <a:br>
              <a:rPr lang="en-US" sz="2400" dirty="0"/>
            </a:br>
            <a:endParaRPr lang="en-US" sz="2400" dirty="0"/>
          </a:p>
          <a:p>
            <a:pPr marL="457200" lvl="2" indent="0">
              <a:buNone/>
            </a:pPr>
            <a:endParaRPr lang="en-US" dirty="0"/>
          </a:p>
          <a:p>
            <a:pPr marL="800100" lvl="2" indent="-342900">
              <a:buAutoNum type="arabicPeriod"/>
            </a:pPr>
            <a:endParaRPr lang="en-US" dirty="0"/>
          </a:p>
        </p:txBody>
      </p:sp>
    </p:spTree>
    <p:extLst>
      <p:ext uri="{BB962C8B-B14F-4D97-AF65-F5344CB8AC3E}">
        <p14:creationId xmlns:p14="http://schemas.microsoft.com/office/powerpoint/2010/main" val="2249777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858951-CC2C-4FC6-A742-7F5E605D03F7}"/>
              </a:ext>
            </a:extLst>
          </p:cNvPr>
          <p:cNvSpPr>
            <a:spLocks noGrp="1"/>
          </p:cNvSpPr>
          <p:nvPr>
            <p:ph idx="1"/>
          </p:nvPr>
        </p:nvSpPr>
        <p:spPr>
          <a:xfrm>
            <a:off x="868219" y="1625600"/>
            <a:ext cx="10714182" cy="2983345"/>
          </a:xfrm>
        </p:spPr>
        <p:txBody>
          <a:bodyPr>
            <a:normAutofit fontScale="25000" lnSpcReduction="20000"/>
          </a:bodyPr>
          <a:lstStyle/>
          <a:p>
            <a:pPr lvl="2"/>
            <a:r>
              <a:rPr lang="en-US" sz="9600" dirty="0"/>
              <a:t>5.	DON’T transfer money out of one property tax fund to another fund</a:t>
            </a:r>
          </a:p>
          <a:p>
            <a:pPr marL="457200" lvl="2" indent="0">
              <a:buNone/>
            </a:pPr>
            <a:endParaRPr lang="en-US" sz="9600" dirty="0"/>
          </a:p>
          <a:p>
            <a:pPr lvl="2"/>
            <a:r>
              <a:rPr lang="en-US" sz="9600" dirty="0"/>
              <a:t>	A. Money levied for a particular purpose can only be used for that purpose.  </a:t>
            </a:r>
          </a:p>
          <a:p>
            <a:pPr marL="457200" lvl="2" indent="0">
              <a:buNone/>
            </a:pPr>
            <a:r>
              <a:rPr lang="en-US" sz="9600" dirty="0"/>
              <a:t>	Example: Money levied for insurance can only be used for insurance</a:t>
            </a:r>
          </a:p>
          <a:p>
            <a:pPr marL="457200" lvl="2" indent="0">
              <a:buNone/>
            </a:pPr>
            <a:endParaRPr lang="en-US" sz="9600" dirty="0"/>
          </a:p>
          <a:p>
            <a:pPr lvl="2"/>
            <a:r>
              <a:rPr lang="en-US" sz="9600" dirty="0"/>
              <a:t>	B. The authority to transfer “surplus money” from the General Assistance       	Fund to the Town Fund has expired.  Such a transfer now is not proper. </a:t>
            </a:r>
          </a:p>
          <a:p>
            <a:pPr marL="457200" lvl="2" indent="0">
              <a:buNone/>
            </a:pPr>
            <a:endParaRPr lang="en-US" sz="9600" dirty="0"/>
          </a:p>
          <a:p>
            <a:pPr lvl="2"/>
            <a:r>
              <a:rPr lang="en-US" sz="9600" dirty="0"/>
              <a:t>6.	DON’T spend money from a fund for a  purpose the law does not allow.  Example:  Money in the Permanent Road Fund can only be used for construction and maintenance of roads.  It cannot be used for the purchase of insurance. </a:t>
            </a:r>
          </a:p>
          <a:p>
            <a:pPr lvl="2"/>
            <a:endParaRPr lang="en-US" dirty="0"/>
          </a:p>
        </p:txBody>
      </p:sp>
    </p:spTree>
    <p:extLst>
      <p:ext uri="{BB962C8B-B14F-4D97-AF65-F5344CB8AC3E}">
        <p14:creationId xmlns:p14="http://schemas.microsoft.com/office/powerpoint/2010/main" val="3099196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C50CA-26D3-4740-BE4B-1E8CAD06B932}"/>
              </a:ext>
            </a:extLst>
          </p:cNvPr>
          <p:cNvSpPr>
            <a:spLocks noGrp="1"/>
          </p:cNvSpPr>
          <p:nvPr>
            <p:ph type="ctrTitle"/>
          </p:nvPr>
        </p:nvSpPr>
        <p:spPr/>
        <p:txBody>
          <a:bodyPr/>
          <a:lstStyle/>
          <a:p>
            <a:r>
              <a:rPr lang="en-US" dirty="0"/>
              <a:t>Do you </a:t>
            </a:r>
            <a:r>
              <a:rPr lang="en-US" b="1" dirty="0" err="1">
                <a:solidFill>
                  <a:srgbClr val="C00000"/>
                </a:solidFill>
              </a:rPr>
              <a:t>SALt</a:t>
            </a:r>
            <a:r>
              <a:rPr lang="en-US" dirty="0"/>
              <a:t> your finances</a:t>
            </a:r>
          </a:p>
        </p:txBody>
      </p:sp>
      <p:sp>
        <p:nvSpPr>
          <p:cNvPr id="3" name="Subtitle 2">
            <a:extLst>
              <a:ext uri="{FF2B5EF4-FFF2-40B4-BE49-F238E27FC236}">
                <a16:creationId xmlns:a16="http://schemas.microsoft.com/office/drawing/2014/main" id="{39CAACC5-D75E-4E0B-89EC-CDBF026585F0}"/>
              </a:ext>
            </a:extLst>
          </p:cNvPr>
          <p:cNvSpPr>
            <a:spLocks noGrp="1"/>
          </p:cNvSpPr>
          <p:nvPr>
            <p:ph type="subTitle" idx="1"/>
          </p:nvPr>
        </p:nvSpPr>
        <p:spPr/>
        <p:txBody>
          <a:bodyPr/>
          <a:lstStyle/>
          <a:p>
            <a:r>
              <a:rPr lang="en-US" dirty="0"/>
              <a:t>SAME AS LAST TIME</a:t>
            </a:r>
          </a:p>
        </p:txBody>
      </p:sp>
    </p:spTree>
    <p:extLst>
      <p:ext uri="{BB962C8B-B14F-4D97-AF65-F5344CB8AC3E}">
        <p14:creationId xmlns:p14="http://schemas.microsoft.com/office/powerpoint/2010/main" val="3628605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43AD-2C71-4D0E-B7DF-E8566B02272E}"/>
              </a:ext>
            </a:extLst>
          </p:cNvPr>
          <p:cNvSpPr>
            <a:spLocks noGrp="1"/>
          </p:cNvSpPr>
          <p:nvPr>
            <p:ph type="ctrTitle"/>
          </p:nvPr>
        </p:nvSpPr>
        <p:spPr/>
        <p:txBody>
          <a:bodyPr/>
          <a:lstStyle/>
          <a:p>
            <a:r>
              <a:rPr lang="en-US" dirty="0"/>
              <a:t>Purchasing</a:t>
            </a:r>
          </a:p>
        </p:txBody>
      </p:sp>
      <p:sp>
        <p:nvSpPr>
          <p:cNvPr id="3" name="Subtitle 2">
            <a:extLst>
              <a:ext uri="{FF2B5EF4-FFF2-40B4-BE49-F238E27FC236}">
                <a16:creationId xmlns:a16="http://schemas.microsoft.com/office/drawing/2014/main" id="{5A07CAE0-ECC0-4A9F-AC6D-A7AB7921864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39524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2D63AE-8D27-41CF-9FBB-796972A1403A}"/>
              </a:ext>
            </a:extLst>
          </p:cNvPr>
          <p:cNvSpPr>
            <a:spLocks noGrp="1"/>
          </p:cNvSpPr>
          <p:nvPr>
            <p:ph idx="1"/>
          </p:nvPr>
        </p:nvSpPr>
        <p:spPr>
          <a:xfrm>
            <a:off x="360218" y="267855"/>
            <a:ext cx="11074400" cy="7111999"/>
          </a:xfrm>
        </p:spPr>
        <p:txBody>
          <a:bodyPr>
            <a:noAutofit/>
          </a:bodyPr>
          <a:lstStyle/>
          <a:p>
            <a:r>
              <a:rPr lang="en-US" sz="2000" dirty="0"/>
              <a:t>DON’T ignore the proper purchasing procedures for road district materials, equipment, construction or maintenance contracts when the cost exceeds $20,000</a:t>
            </a:r>
          </a:p>
          <a:p>
            <a:pPr lvl="1"/>
            <a:r>
              <a:rPr lang="en-US" sz="2000" dirty="0"/>
              <a:t>Make sure the purchase is authorized in the budget</a:t>
            </a:r>
          </a:p>
          <a:p>
            <a:pPr lvl="1"/>
            <a:r>
              <a:rPr lang="en-US" sz="2000" dirty="0"/>
              <a:t>The highway commissioner should seek assistance in drawing up bid specifications.  They should not be written to exclude competition.</a:t>
            </a:r>
          </a:p>
          <a:p>
            <a:pPr lvl="1"/>
            <a:r>
              <a:rPr lang="en-US" sz="2000" dirty="0"/>
              <a:t>The clerk should advertise for bids at least once in a newspaper published in the township at least 10 days prior to the scheduled bid opening.</a:t>
            </a:r>
          </a:p>
          <a:p>
            <a:pPr lvl="1"/>
            <a:r>
              <a:rPr lang="en-US" sz="2000" dirty="0"/>
              <a:t>Award contract to the lowest responsible bidder. </a:t>
            </a:r>
          </a:p>
          <a:p>
            <a:pPr lvl="1"/>
            <a:endParaRPr lang="en-US" sz="2000" dirty="0"/>
          </a:p>
          <a:p>
            <a:pPr lvl="1"/>
            <a:r>
              <a:rPr lang="en-US" sz="2000" dirty="0"/>
              <a:t>DON’T ignore the proper purchasing procedures for township purchases.  They are similar to the road district procedures. </a:t>
            </a:r>
          </a:p>
          <a:p>
            <a:pPr lvl="1"/>
            <a:endParaRPr lang="en-US" sz="2000" dirty="0"/>
          </a:p>
          <a:p>
            <a:pPr lvl="1"/>
            <a:r>
              <a:rPr lang="en-US" sz="2000" dirty="0"/>
              <a:t>DON’T forget to obtain the permission of the electors at the annual town meeting when disposing of any equipment. Unless old equipment is used as trade-in on a purchase.) NOW ANY TIME ALSO. </a:t>
            </a:r>
          </a:p>
          <a:p>
            <a:pPr lvl="1"/>
            <a:endParaRPr lang="en-US" sz="2000" dirty="0"/>
          </a:p>
          <a:p>
            <a:pPr lvl="1"/>
            <a:r>
              <a:rPr lang="en-US" sz="2000" dirty="0"/>
              <a:t>DON’T split a contract into several smaller contracts to avoid the bidding requirements. </a:t>
            </a:r>
          </a:p>
        </p:txBody>
      </p:sp>
    </p:spTree>
    <p:extLst>
      <p:ext uri="{BB962C8B-B14F-4D97-AF65-F5344CB8AC3E}">
        <p14:creationId xmlns:p14="http://schemas.microsoft.com/office/powerpoint/2010/main" val="961582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F73A5-D900-4444-88AA-AABE2853FC3C}"/>
              </a:ext>
            </a:extLst>
          </p:cNvPr>
          <p:cNvSpPr>
            <a:spLocks noGrp="1"/>
          </p:cNvSpPr>
          <p:nvPr>
            <p:ph type="title"/>
          </p:nvPr>
        </p:nvSpPr>
        <p:spPr/>
        <p:txBody>
          <a:bodyPr/>
          <a:lstStyle/>
          <a:p>
            <a:r>
              <a:rPr lang="en-US" dirty="0"/>
              <a:t>Budget Management</a:t>
            </a:r>
          </a:p>
        </p:txBody>
      </p:sp>
      <p:sp>
        <p:nvSpPr>
          <p:cNvPr id="3" name="Text Placeholder 2">
            <a:extLst>
              <a:ext uri="{FF2B5EF4-FFF2-40B4-BE49-F238E27FC236}">
                <a16:creationId xmlns:a16="http://schemas.microsoft.com/office/drawing/2014/main" id="{9E643B16-0456-437F-AD26-91A54F28310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04253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57776B-7A27-43D4-BD26-36C25236DAC7}"/>
              </a:ext>
            </a:extLst>
          </p:cNvPr>
          <p:cNvSpPr>
            <a:spLocks noGrp="1"/>
          </p:cNvSpPr>
          <p:nvPr>
            <p:ph idx="1"/>
          </p:nvPr>
        </p:nvSpPr>
        <p:spPr>
          <a:xfrm>
            <a:off x="323273" y="332509"/>
            <a:ext cx="11619345" cy="6410035"/>
          </a:xfrm>
        </p:spPr>
        <p:txBody>
          <a:bodyPr>
            <a:noAutofit/>
          </a:bodyPr>
          <a:lstStyle/>
          <a:p>
            <a:r>
              <a:rPr lang="en-US" sz="2000" dirty="0"/>
              <a:t>The adoption of a balanced budget is only a first step to sound financial management.   Once adopted, the budget should be followed closely and adjustments should be made to it when necessary.  Monthly reports can help the board keep its financial affairs in order. </a:t>
            </a:r>
          </a:p>
          <a:p>
            <a:endParaRPr lang="en-US" sz="2000" dirty="0"/>
          </a:p>
          <a:p>
            <a:r>
              <a:rPr lang="en-US" sz="2000" dirty="0"/>
              <a:t>1.	Law allows the budget to be adopted anytime during the first three months of the fiscal year, but adopt it before the fiscal year begins or shortly after it begins.  It is your spending plan. </a:t>
            </a:r>
          </a:p>
          <a:p>
            <a:r>
              <a:rPr lang="en-US" sz="2000" dirty="0"/>
              <a:t>2. Prepare a Monthly Budgetary Report – Financial speedometer that shows: how fast revenues are coming in and going out. </a:t>
            </a:r>
          </a:p>
          <a:p>
            <a:pPr lvl="2"/>
            <a:r>
              <a:rPr lang="en-US" sz="2000" dirty="0"/>
              <a:t>Amount collected or paid out during the month</a:t>
            </a:r>
          </a:p>
          <a:p>
            <a:pPr lvl="2"/>
            <a:r>
              <a:rPr lang="en-US" sz="2000" dirty="0"/>
              <a:t>Total amount collected or paid out since the start of the fiscal year</a:t>
            </a:r>
          </a:p>
          <a:p>
            <a:pPr lvl="2"/>
            <a:r>
              <a:rPr lang="en-US" sz="2000" dirty="0"/>
              <a:t>Amount budgeted for that item</a:t>
            </a:r>
          </a:p>
          <a:p>
            <a:pPr lvl="2"/>
            <a:r>
              <a:rPr lang="en-US" sz="2000" dirty="0"/>
              <a:t>How much remains for that item</a:t>
            </a:r>
          </a:p>
          <a:p>
            <a:pPr lvl="2"/>
            <a:r>
              <a:rPr lang="en-US" sz="2000" dirty="0"/>
              <a:t>The percent so far received or spent since the start of the fiscal year </a:t>
            </a:r>
          </a:p>
          <a:p>
            <a:pPr marL="457200" lvl="2" indent="0">
              <a:buNone/>
            </a:pPr>
            <a:endParaRPr lang="en-US" sz="2000" dirty="0"/>
          </a:p>
        </p:txBody>
      </p:sp>
    </p:spTree>
    <p:extLst>
      <p:ext uri="{BB962C8B-B14F-4D97-AF65-F5344CB8AC3E}">
        <p14:creationId xmlns:p14="http://schemas.microsoft.com/office/powerpoint/2010/main" val="268116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42B680-D572-431B-8A48-E91E8C42B1EC}"/>
              </a:ext>
            </a:extLst>
          </p:cNvPr>
          <p:cNvSpPr>
            <a:spLocks noGrp="1"/>
          </p:cNvSpPr>
          <p:nvPr>
            <p:ph idx="1"/>
          </p:nvPr>
        </p:nvSpPr>
        <p:spPr>
          <a:xfrm>
            <a:off x="387927" y="184727"/>
            <a:ext cx="11480800" cy="6502399"/>
          </a:xfrm>
        </p:spPr>
        <p:txBody>
          <a:bodyPr>
            <a:normAutofit/>
          </a:bodyPr>
          <a:lstStyle/>
          <a:p>
            <a:r>
              <a:rPr lang="en-US" sz="2400" dirty="0"/>
              <a:t>3.	Investment Report – Financial Fuel gauge that shows the amount of money in the check book and investments.  Indicates cash position.</a:t>
            </a:r>
          </a:p>
          <a:p>
            <a:r>
              <a:rPr lang="en-US" sz="2400" dirty="0"/>
              <a:t>4. DON’T misappropriate funds.</a:t>
            </a:r>
          </a:p>
          <a:p>
            <a:pPr lvl="1"/>
            <a:r>
              <a:rPr lang="en-US" sz="2400" dirty="0"/>
              <a:t>A. The budget gives the authority to spend</a:t>
            </a:r>
          </a:p>
          <a:p>
            <a:pPr lvl="1"/>
            <a:r>
              <a:rPr lang="en-US" sz="2400" dirty="0"/>
              <a:t>B. Equipment or other items should not be purchased unless they are authorized in the budget. </a:t>
            </a:r>
          </a:p>
          <a:p>
            <a:pPr lvl="1"/>
            <a:r>
              <a:rPr lang="en-US" sz="2400" dirty="0"/>
              <a:t>C. The line-items in the budget sets the maximum amount that can be spent for those items</a:t>
            </a:r>
          </a:p>
          <a:p>
            <a:pPr marL="228600" lvl="1" indent="0">
              <a:buNone/>
            </a:pPr>
            <a:r>
              <a:rPr lang="en-US" sz="2400" dirty="0"/>
              <a:t>5. Payment of bills from the wrong budget line –items.  It is the board of trustees responsibility to “audit” the bills and to make sure that they are paid properly from the correct line item. </a:t>
            </a:r>
          </a:p>
          <a:p>
            <a:pPr marL="228600" lvl="1" indent="0">
              <a:buNone/>
            </a:pPr>
            <a:r>
              <a:rPr lang="en-US" sz="2400" dirty="0"/>
              <a:t>6. DON’T spend all of the money in your operating funds leaving a zero balance at the end of the year. </a:t>
            </a:r>
          </a:p>
        </p:txBody>
      </p:sp>
    </p:spTree>
    <p:extLst>
      <p:ext uri="{BB962C8B-B14F-4D97-AF65-F5344CB8AC3E}">
        <p14:creationId xmlns:p14="http://schemas.microsoft.com/office/powerpoint/2010/main" val="1898928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C4E385-CA64-4E79-87B1-1E8F2D5A77B9}"/>
              </a:ext>
            </a:extLst>
          </p:cNvPr>
          <p:cNvSpPr>
            <a:spLocks noGrp="1"/>
          </p:cNvSpPr>
          <p:nvPr>
            <p:ph idx="1"/>
          </p:nvPr>
        </p:nvSpPr>
        <p:spPr>
          <a:xfrm>
            <a:off x="249382" y="249382"/>
            <a:ext cx="11536218" cy="6502400"/>
          </a:xfrm>
        </p:spPr>
        <p:txBody>
          <a:bodyPr>
            <a:normAutofit fontScale="85000" lnSpcReduction="20000"/>
          </a:bodyPr>
          <a:lstStyle/>
          <a:p>
            <a:pPr lvl="1"/>
            <a:r>
              <a:rPr lang="en-US" sz="2400" dirty="0"/>
              <a:t>A. This may happen if the budget is unbalanced or if property taxes are less than projected.</a:t>
            </a:r>
          </a:p>
          <a:p>
            <a:pPr lvl="1"/>
            <a:r>
              <a:rPr lang="en-US" sz="2400" dirty="0"/>
              <a:t>B. Sufficient money must be left at the end of the fiscal year, to allow for normal spending during the months before the property taxes are available.</a:t>
            </a:r>
          </a:p>
          <a:p>
            <a:pPr lvl="1"/>
            <a:r>
              <a:rPr lang="en-US" sz="2400" dirty="0"/>
              <a:t>C. If the fiscal year begins April 1, then enough cash should be left over from the previous year to meet the operating expenses for 5 to 6 months.  (Assuming property takes will be received in August – They are often late). </a:t>
            </a:r>
          </a:p>
          <a:p>
            <a:pPr lvl="1"/>
            <a:endParaRPr lang="en-US" sz="2400" dirty="0"/>
          </a:p>
          <a:p>
            <a:pPr marL="571500" lvl="1" indent="-342900">
              <a:buAutoNum type="arabicPeriod" startAt="7"/>
            </a:pPr>
            <a:r>
              <a:rPr lang="en-US" sz="2400" dirty="0"/>
              <a:t>Avoid issuing </a:t>
            </a:r>
            <a:r>
              <a:rPr lang="en-US" sz="2400" b="1" dirty="0"/>
              <a:t>tax anticipation warrants </a:t>
            </a:r>
            <a:r>
              <a:rPr lang="en-US" sz="2400" dirty="0"/>
              <a:t>or borrowing money from the bank to meet operation expenses. </a:t>
            </a:r>
          </a:p>
          <a:p>
            <a:pPr marL="800100" lvl="2" indent="-342900">
              <a:buAutoNum type="alphaUcPeriod"/>
            </a:pPr>
            <a:r>
              <a:rPr lang="en-US" sz="2400" dirty="0"/>
              <a:t>Tax anticipation warrants is a formal procedure to borrow against property taxes not yet received.</a:t>
            </a:r>
          </a:p>
          <a:p>
            <a:pPr marL="800100" lvl="2" indent="-342900">
              <a:buAutoNum type="alphaUcPeriod"/>
            </a:pPr>
            <a:r>
              <a:rPr lang="en-US" sz="2400" dirty="0"/>
              <a:t>Tax anticipation warrants must be paid-off with interest, as soon </a:t>
            </a:r>
            <a:r>
              <a:rPr lang="en-US" sz="2400"/>
              <a:t>as the </a:t>
            </a:r>
            <a:r>
              <a:rPr lang="en-US" sz="2400" dirty="0"/>
              <a:t>property taxes are collected. </a:t>
            </a:r>
          </a:p>
          <a:p>
            <a:pPr marL="800100" lvl="2" indent="-342900">
              <a:buAutoNum type="alphaUcPeriod"/>
            </a:pPr>
            <a:r>
              <a:rPr lang="en-US" sz="2400" dirty="0"/>
              <a:t>If future tax revenue is used for current expenses, the township will be digging itself into a deeper financial hole</a:t>
            </a:r>
          </a:p>
          <a:p>
            <a:pPr marL="457200" lvl="2" indent="0">
              <a:buNone/>
            </a:pPr>
            <a:endParaRPr lang="en-US" sz="2400" dirty="0"/>
          </a:p>
          <a:p>
            <a:pPr marL="800100" lvl="2" indent="-342900">
              <a:buAutoNum type="arabicPeriod" startAt="8"/>
            </a:pPr>
            <a:r>
              <a:rPr lang="en-US" sz="2400" dirty="0"/>
              <a:t>The budget is only valid for the fiscal year that it was adopted – all appropriations lapse at the end of the fiscal year. </a:t>
            </a:r>
          </a:p>
          <a:p>
            <a:pPr marL="1028700" lvl="3" indent="-342900">
              <a:buAutoNum type="alphaUcPeriod"/>
            </a:pPr>
            <a:r>
              <a:rPr lang="en-US" sz="2400" dirty="0"/>
              <a:t>Equipment budgeted in one year but not purchased until the next, must be again included in the current budget. </a:t>
            </a:r>
          </a:p>
          <a:p>
            <a:pPr marL="1028700" lvl="3" indent="-342900">
              <a:buAutoNum type="alphaUcPeriod"/>
            </a:pPr>
            <a:r>
              <a:rPr lang="en-US" sz="2400" dirty="0"/>
              <a:t>The township does not have “lapse period” spending authority like state and county governments. </a:t>
            </a:r>
          </a:p>
          <a:p>
            <a:pPr marL="1028700" lvl="3" indent="-342900">
              <a:buAutoNum type="alphaUcPeriod"/>
            </a:pPr>
            <a:r>
              <a:rPr lang="en-US" sz="2400" dirty="0"/>
              <a:t>There is no such thing as “off budget spending” for townships and road districts. </a:t>
            </a:r>
          </a:p>
          <a:p>
            <a:pPr lvl="1"/>
            <a:endParaRPr lang="en-US" dirty="0"/>
          </a:p>
        </p:txBody>
      </p:sp>
    </p:spTree>
    <p:extLst>
      <p:ext uri="{BB962C8B-B14F-4D97-AF65-F5344CB8AC3E}">
        <p14:creationId xmlns:p14="http://schemas.microsoft.com/office/powerpoint/2010/main" val="3225668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7E40CD-D087-45A8-80EC-06BAF7F750B0}"/>
              </a:ext>
            </a:extLst>
          </p:cNvPr>
          <p:cNvSpPr>
            <a:spLocks noGrp="1"/>
          </p:cNvSpPr>
          <p:nvPr>
            <p:ph idx="1"/>
          </p:nvPr>
        </p:nvSpPr>
        <p:spPr>
          <a:xfrm>
            <a:off x="415635" y="230909"/>
            <a:ext cx="11333019" cy="6511635"/>
          </a:xfrm>
        </p:spPr>
        <p:txBody>
          <a:bodyPr>
            <a:normAutofit/>
          </a:bodyPr>
          <a:lstStyle/>
          <a:p>
            <a:r>
              <a:rPr lang="en-US" sz="2400" dirty="0"/>
              <a:t>The preparation of the budget is a team effort.  State statutes indicated state that the board of trustees shall prepare the tentative budget.  However, if the board shows no interest in the exercising its responsibility, the supervisor, as chief executive officer of the township, should see that the budget is prepared. </a:t>
            </a:r>
          </a:p>
          <a:p>
            <a:r>
              <a:rPr lang="en-US" sz="2400" dirty="0"/>
              <a:t>DON’T rush through the preparation of the budget.  The budget is a legal document giving the township the authority to spend.  Therefore, equipment or other items cannot be purchased unless they are in the budget.  The budget also sets the maximum amount that can be spent for items. </a:t>
            </a:r>
          </a:p>
          <a:p>
            <a:r>
              <a:rPr lang="en-US" sz="2400" dirty="0"/>
              <a:t>DON’T pattern your spending program after the Federal government.  Except for unusual circumstances, do not spend more money in your operating funds then you receive in current revenues.  Expenditures greater than current revenues reduces your cash balance.  DON’T get into a position where you must issue tax anticipation warrants.</a:t>
            </a:r>
          </a:p>
          <a:p>
            <a:r>
              <a:rPr lang="en-US" sz="2400" dirty="0"/>
              <a:t>The budget is valid for only the fiscal year for which it is adopted and all appropriations lapse at the end of the year.  Equipment budgeted on one year but not purchased until next year, must be again included in the current fiscal year budget. </a:t>
            </a:r>
          </a:p>
        </p:txBody>
      </p:sp>
    </p:spTree>
    <p:extLst>
      <p:ext uri="{BB962C8B-B14F-4D97-AF65-F5344CB8AC3E}">
        <p14:creationId xmlns:p14="http://schemas.microsoft.com/office/powerpoint/2010/main" val="138874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4DC4F-06DF-496C-BB77-EFB46D22718E}"/>
              </a:ext>
            </a:extLst>
          </p:cNvPr>
          <p:cNvSpPr>
            <a:spLocks noGrp="1"/>
          </p:cNvSpPr>
          <p:nvPr>
            <p:ph type="title"/>
          </p:nvPr>
        </p:nvSpPr>
        <p:spPr/>
        <p:txBody>
          <a:bodyPr/>
          <a:lstStyle/>
          <a:p>
            <a:r>
              <a:rPr lang="en-US" dirty="0"/>
              <a:t>Definitions of Some common terms</a:t>
            </a:r>
          </a:p>
        </p:txBody>
      </p:sp>
      <p:sp>
        <p:nvSpPr>
          <p:cNvPr id="3" name="Content Placeholder 2">
            <a:extLst>
              <a:ext uri="{FF2B5EF4-FFF2-40B4-BE49-F238E27FC236}">
                <a16:creationId xmlns:a16="http://schemas.microsoft.com/office/drawing/2014/main" id="{9DDB9177-5C33-45A8-B40E-157E5D65B790}"/>
              </a:ext>
            </a:extLst>
          </p:cNvPr>
          <p:cNvSpPr>
            <a:spLocks noGrp="1"/>
          </p:cNvSpPr>
          <p:nvPr>
            <p:ph idx="1"/>
          </p:nvPr>
        </p:nvSpPr>
        <p:spPr>
          <a:xfrm>
            <a:off x="2231135" y="2638044"/>
            <a:ext cx="7864209" cy="3956720"/>
          </a:xfrm>
        </p:spPr>
        <p:txBody>
          <a:bodyPr>
            <a:noAutofit/>
          </a:bodyPr>
          <a:lstStyle/>
          <a:p>
            <a:pPr algn="just"/>
            <a:r>
              <a:rPr lang="en-US" sz="2400" b="1" dirty="0"/>
              <a:t>Budget/ Appropriation </a:t>
            </a:r>
            <a:r>
              <a:rPr lang="en-US" sz="2400" dirty="0"/>
              <a:t>– Spending and revenue plan.  Identifies the amount of revenue that is available and authorizes the township (road district) to spend money up to the amounts stated in the budget.</a:t>
            </a:r>
          </a:p>
          <a:p>
            <a:pPr algn="just"/>
            <a:r>
              <a:rPr lang="en-US" sz="2400" b="1" dirty="0"/>
              <a:t>Fund-</a:t>
            </a:r>
            <a:r>
              <a:rPr lang="en-US" sz="2400" dirty="0"/>
              <a:t> Accounting terminology.  A “pocket” in which property taxes earmarked for particular purposes are placed so that they will be spent for only a special purpose.  (This is not a bank account).  The budget document is divided up into </a:t>
            </a:r>
            <a:r>
              <a:rPr lang="en-US" sz="2400" dirty="0" err="1"/>
              <a:t>seperate</a:t>
            </a:r>
            <a:r>
              <a:rPr lang="en-US" sz="2400" dirty="0"/>
              <a:t> funds. </a:t>
            </a:r>
          </a:p>
        </p:txBody>
      </p:sp>
    </p:spTree>
    <p:extLst>
      <p:ext uri="{BB962C8B-B14F-4D97-AF65-F5344CB8AC3E}">
        <p14:creationId xmlns:p14="http://schemas.microsoft.com/office/powerpoint/2010/main" val="2461573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9F150-94D9-4E7C-9431-041D177540B6}"/>
              </a:ext>
            </a:extLst>
          </p:cNvPr>
          <p:cNvSpPr>
            <a:spLocks noGrp="1"/>
          </p:cNvSpPr>
          <p:nvPr>
            <p:ph type="title"/>
          </p:nvPr>
        </p:nvSpPr>
        <p:spPr/>
        <p:txBody>
          <a:bodyPr>
            <a:normAutofit fontScale="90000"/>
          </a:bodyPr>
          <a:lstStyle/>
          <a:p>
            <a:r>
              <a:rPr lang="en-US" dirty="0"/>
              <a:t>Real budgets </a:t>
            </a:r>
            <a:br>
              <a:rPr lang="en-US" dirty="0"/>
            </a:br>
            <a:r>
              <a:rPr lang="en-US" dirty="0"/>
              <a:t>vs. </a:t>
            </a:r>
            <a:br>
              <a:rPr lang="en-US" dirty="0"/>
            </a:br>
            <a:r>
              <a:rPr lang="en-US" dirty="0"/>
              <a:t>inflated budgets</a:t>
            </a:r>
          </a:p>
        </p:txBody>
      </p:sp>
      <p:sp>
        <p:nvSpPr>
          <p:cNvPr id="3" name="Text Placeholder 2">
            <a:extLst>
              <a:ext uri="{FF2B5EF4-FFF2-40B4-BE49-F238E27FC236}">
                <a16:creationId xmlns:a16="http://schemas.microsoft.com/office/drawing/2014/main" id="{43AAF90A-256B-4451-8B30-D71A47B2224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25290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E2B6DB-EC07-4476-8331-BD936150ADB5}"/>
              </a:ext>
            </a:extLst>
          </p:cNvPr>
          <p:cNvSpPr>
            <a:spLocks noGrp="1"/>
          </p:cNvSpPr>
          <p:nvPr>
            <p:ph idx="1"/>
          </p:nvPr>
        </p:nvSpPr>
        <p:spPr>
          <a:xfrm>
            <a:off x="572655" y="434109"/>
            <a:ext cx="10317017" cy="6151417"/>
          </a:xfrm>
        </p:spPr>
        <p:txBody>
          <a:bodyPr>
            <a:normAutofit/>
          </a:bodyPr>
          <a:lstStyle/>
          <a:p>
            <a:pPr algn="just"/>
            <a:r>
              <a:rPr lang="en-US" sz="2400" dirty="0"/>
              <a:t>Often, a governing board will adopt a budget that the current expenditures exceed the revenue to be collected during the year.  In most cases, all of the authorized expenditures are not actually made – so the financial stability of the township is not threatened.  However, such action results in the negative image that the township cannot manage its affair. </a:t>
            </a:r>
          </a:p>
          <a:p>
            <a:pPr lvl="1" algn="just"/>
            <a:r>
              <a:rPr lang="en-US" sz="2400" dirty="0"/>
              <a:t>1. Expenditures are often inflated to cover all possible spending to reduce the need to make line-item transfers.  </a:t>
            </a:r>
          </a:p>
          <a:p>
            <a:pPr lvl="3" algn="just"/>
            <a:r>
              <a:rPr lang="en-US" sz="2400" dirty="0"/>
              <a:t>A. Results in meaningless budget if expenditures are unrealistically high. </a:t>
            </a:r>
          </a:p>
          <a:p>
            <a:pPr lvl="3" algn="just"/>
            <a:r>
              <a:rPr lang="en-US" sz="2400" dirty="0"/>
              <a:t>B. Out- of-balance budget reflects on management skills of officials. </a:t>
            </a:r>
          </a:p>
        </p:txBody>
      </p:sp>
    </p:spTree>
    <p:extLst>
      <p:ext uri="{BB962C8B-B14F-4D97-AF65-F5344CB8AC3E}">
        <p14:creationId xmlns:p14="http://schemas.microsoft.com/office/powerpoint/2010/main" val="536264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7B804C-571A-447C-BDA6-E837D2BA3080}"/>
              </a:ext>
            </a:extLst>
          </p:cNvPr>
          <p:cNvSpPr>
            <a:spLocks noGrp="1"/>
          </p:cNvSpPr>
          <p:nvPr>
            <p:ph idx="1"/>
          </p:nvPr>
        </p:nvSpPr>
        <p:spPr>
          <a:xfrm>
            <a:off x="424872" y="1487054"/>
            <a:ext cx="11222182" cy="6086764"/>
          </a:xfrm>
        </p:spPr>
        <p:txBody>
          <a:bodyPr>
            <a:noAutofit/>
          </a:bodyPr>
          <a:lstStyle/>
          <a:p>
            <a:r>
              <a:rPr lang="en-US" sz="2400" dirty="0"/>
              <a:t>The budget for the operating funds should be “balanced” – Current expenses should not be greater than current revenues.</a:t>
            </a:r>
          </a:p>
          <a:p>
            <a:pPr lvl="1"/>
            <a:r>
              <a:rPr lang="en-US" sz="2400" dirty="0"/>
              <a:t>A. If spending is more than revenues, then an operating deficit exists in the budget. </a:t>
            </a:r>
          </a:p>
          <a:p>
            <a:pPr lvl="1"/>
            <a:r>
              <a:rPr lang="en-US" sz="2400" dirty="0"/>
              <a:t>B. Cash on Hand for the start of the next year will be reduced. </a:t>
            </a:r>
          </a:p>
          <a:p>
            <a:pPr lvl="1"/>
            <a:r>
              <a:rPr lang="en-US" sz="2400" dirty="0"/>
              <a:t>C. Two consecutive years of an operating deficit is a serious financial warning signal. </a:t>
            </a:r>
          </a:p>
          <a:p>
            <a:pPr lvl="1"/>
            <a:r>
              <a:rPr lang="en-US" sz="2400" dirty="0"/>
              <a:t>D. Use last year’s actual revenue collections and spending as a guide for preparing new budget. (Adjust for changes)</a:t>
            </a:r>
          </a:p>
        </p:txBody>
      </p:sp>
    </p:spTree>
    <p:extLst>
      <p:ext uri="{BB962C8B-B14F-4D97-AF65-F5344CB8AC3E}">
        <p14:creationId xmlns:p14="http://schemas.microsoft.com/office/powerpoint/2010/main" val="1503001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DA010F-4A43-40ED-AE49-38A9E52915E9}"/>
              </a:ext>
            </a:extLst>
          </p:cNvPr>
          <p:cNvSpPr>
            <a:spLocks noGrp="1"/>
          </p:cNvSpPr>
          <p:nvPr>
            <p:ph idx="1"/>
          </p:nvPr>
        </p:nvSpPr>
        <p:spPr>
          <a:xfrm>
            <a:off x="304799" y="249382"/>
            <a:ext cx="11517745" cy="6520873"/>
          </a:xfrm>
        </p:spPr>
        <p:txBody>
          <a:bodyPr/>
          <a:lstStyle/>
          <a:p>
            <a:r>
              <a:rPr lang="en-US" dirty="0"/>
              <a:t>Before approving expenditures to add new services, the township will ensure that existing services are adequately funded. </a:t>
            </a:r>
          </a:p>
          <a:p>
            <a:r>
              <a:rPr lang="en-US" dirty="0"/>
              <a:t>The board will not enter into a lease purchase contract for equipment for a period of time greater than the useful life of the equipment. </a:t>
            </a:r>
          </a:p>
          <a:p>
            <a:r>
              <a:rPr lang="en-US" dirty="0"/>
              <a:t>In considering new or expanded services, the township will calculate the impact the service will have on property taxes. </a:t>
            </a:r>
          </a:p>
          <a:p>
            <a:r>
              <a:rPr lang="en-US" dirty="0"/>
              <a:t>Except under unusual circumstances, the township board will not pass a budget that the general town fund revenues are less than expenditures. </a:t>
            </a:r>
          </a:p>
          <a:p>
            <a:r>
              <a:rPr lang="en-US" dirty="0"/>
              <a:t>The township Supervisor will invest all money within two working days which is not immediately needed for disposal. </a:t>
            </a:r>
          </a:p>
          <a:p>
            <a:r>
              <a:rPr lang="en-US" dirty="0"/>
              <a:t>The township will invest all money only in accordance with law and be sure that all investments are fully collateralized.  It recognizes that the rate of return is secondary to safety. </a:t>
            </a:r>
          </a:p>
          <a:p>
            <a:r>
              <a:rPr lang="en-US" dirty="0"/>
              <a:t>All long-term labor contracts, health insurance, vacation/holiday leave, sick leave, and other fringe benefits will be thoroughly costed out before they are adopted. </a:t>
            </a:r>
          </a:p>
          <a:p>
            <a:r>
              <a:rPr lang="en-US" dirty="0"/>
              <a:t>The township will maintain all physical assets at a level adequate to protect its capital investment and to minimize future maintenance and replacement costs. </a:t>
            </a:r>
          </a:p>
          <a:p>
            <a:r>
              <a:rPr lang="en-US" dirty="0"/>
              <a:t>When preparing the budget, the board will project revenues conservatively and expenditures liberally – but realistically</a:t>
            </a:r>
          </a:p>
          <a:p>
            <a:r>
              <a:rPr lang="en-US" dirty="0"/>
              <a:t>The board will establish a multi-year capital improvement plan identifying equipment, land, and building improvements that it will purchase and update the plan every year. </a:t>
            </a:r>
          </a:p>
          <a:p>
            <a:endParaRPr lang="en-US" dirty="0"/>
          </a:p>
        </p:txBody>
      </p:sp>
    </p:spTree>
    <p:extLst>
      <p:ext uri="{BB962C8B-B14F-4D97-AF65-F5344CB8AC3E}">
        <p14:creationId xmlns:p14="http://schemas.microsoft.com/office/powerpoint/2010/main" val="3823625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06696A6-8BCE-4BAE-80CC-FA2EF1ADD06A}"/>
              </a:ext>
            </a:extLst>
          </p:cNvPr>
          <p:cNvPicPr>
            <a:picLocks noChangeAspect="1"/>
          </p:cNvPicPr>
          <p:nvPr/>
        </p:nvPicPr>
        <p:blipFill>
          <a:blip r:embed="rId2"/>
          <a:stretch>
            <a:fillRect/>
          </a:stretch>
        </p:blipFill>
        <p:spPr>
          <a:xfrm>
            <a:off x="2743777" y="1247198"/>
            <a:ext cx="5855277" cy="5012240"/>
          </a:xfrm>
          <a:prstGeom prst="rect">
            <a:avLst/>
          </a:prstGeom>
        </p:spPr>
      </p:pic>
      <p:sp>
        <p:nvSpPr>
          <p:cNvPr id="2" name="TextBox 1">
            <a:extLst>
              <a:ext uri="{FF2B5EF4-FFF2-40B4-BE49-F238E27FC236}">
                <a16:creationId xmlns:a16="http://schemas.microsoft.com/office/drawing/2014/main" id="{66FA0302-0892-484C-A9F6-B89DF440C97F}"/>
              </a:ext>
            </a:extLst>
          </p:cNvPr>
          <p:cNvSpPr txBox="1"/>
          <p:nvPr/>
        </p:nvSpPr>
        <p:spPr>
          <a:xfrm>
            <a:off x="4063999" y="498763"/>
            <a:ext cx="9070110" cy="369332"/>
          </a:xfrm>
          <a:prstGeom prst="rect">
            <a:avLst/>
          </a:prstGeom>
          <a:noFill/>
        </p:spPr>
        <p:txBody>
          <a:bodyPr wrap="square" rtlCol="0">
            <a:spAutoFit/>
          </a:bodyPr>
          <a:lstStyle/>
          <a:p>
            <a:r>
              <a:rPr lang="en-US" dirty="0"/>
              <a:t>HB 1896 / Public Act 100-0474</a:t>
            </a:r>
          </a:p>
        </p:txBody>
      </p:sp>
    </p:spTree>
    <p:extLst>
      <p:ext uri="{BB962C8B-B14F-4D97-AF65-F5344CB8AC3E}">
        <p14:creationId xmlns:p14="http://schemas.microsoft.com/office/powerpoint/2010/main" val="3999374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99CC6D-A5BB-49B8-8554-D7DE782288D5}"/>
              </a:ext>
            </a:extLst>
          </p:cNvPr>
          <p:cNvSpPr>
            <a:spLocks noGrp="1"/>
          </p:cNvSpPr>
          <p:nvPr>
            <p:ph type="title"/>
          </p:nvPr>
        </p:nvSpPr>
        <p:spPr/>
        <p:txBody>
          <a:bodyPr/>
          <a:lstStyle/>
          <a:p>
            <a:r>
              <a:rPr lang="en-US" dirty="0"/>
              <a:t>Excess Accumulation of Funds</a:t>
            </a:r>
          </a:p>
        </p:txBody>
      </p:sp>
      <p:sp>
        <p:nvSpPr>
          <p:cNvPr id="5" name="Text Placeholder 4">
            <a:extLst>
              <a:ext uri="{FF2B5EF4-FFF2-40B4-BE49-F238E27FC236}">
                <a16:creationId xmlns:a16="http://schemas.microsoft.com/office/drawing/2014/main" id="{02BB059F-FF33-43B1-A8E3-4E5AFBF635A0}"/>
              </a:ext>
            </a:extLst>
          </p:cNvPr>
          <p:cNvSpPr>
            <a:spLocks noGrp="1"/>
          </p:cNvSpPr>
          <p:nvPr>
            <p:ph type="body" idx="1"/>
          </p:nvPr>
        </p:nvSpPr>
        <p:spPr/>
        <p:txBody>
          <a:bodyPr/>
          <a:lstStyle/>
          <a:p>
            <a:r>
              <a:rPr lang="en-US" dirty="0"/>
              <a:t>John Redlingshafer</a:t>
            </a:r>
          </a:p>
          <a:p>
            <a:r>
              <a:rPr lang="en-US" dirty="0"/>
              <a:t>Mescher, Rinehart </a:t>
            </a:r>
            <a:r>
              <a:rPr lang="en-US"/>
              <a:t>&amp; Redlingshafer, P.C.</a:t>
            </a:r>
          </a:p>
        </p:txBody>
      </p:sp>
    </p:spTree>
    <p:extLst>
      <p:ext uri="{BB962C8B-B14F-4D97-AF65-F5344CB8AC3E}">
        <p14:creationId xmlns:p14="http://schemas.microsoft.com/office/powerpoint/2010/main" val="594896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B3286-6861-485F-BD65-F9F48BAC1698}"/>
              </a:ext>
            </a:extLst>
          </p:cNvPr>
          <p:cNvSpPr>
            <a:spLocks noGrp="1"/>
          </p:cNvSpPr>
          <p:nvPr>
            <p:ph type="title"/>
          </p:nvPr>
        </p:nvSpPr>
        <p:spPr>
          <a:xfrm>
            <a:off x="1451579" y="1376053"/>
            <a:ext cx="9405891" cy="1002990"/>
          </a:xfrm>
        </p:spPr>
        <p:txBody>
          <a:bodyPr anchor="ctr">
            <a:normAutofit/>
          </a:bodyPr>
          <a:lstStyle/>
          <a:p>
            <a:r>
              <a:rPr lang="en-US" dirty="0"/>
              <a:t>Excess Accumulation – Why Should I Care?</a:t>
            </a:r>
          </a:p>
        </p:txBody>
      </p:sp>
      <p:sp>
        <p:nvSpPr>
          <p:cNvPr id="3" name="Content Placeholder 2">
            <a:extLst>
              <a:ext uri="{FF2B5EF4-FFF2-40B4-BE49-F238E27FC236}">
                <a16:creationId xmlns:a16="http://schemas.microsoft.com/office/drawing/2014/main" id="{46CC7F45-C327-419E-B1C7-FC212282C433}"/>
              </a:ext>
            </a:extLst>
          </p:cNvPr>
          <p:cNvSpPr>
            <a:spLocks noGrp="1"/>
          </p:cNvSpPr>
          <p:nvPr>
            <p:ph idx="1"/>
          </p:nvPr>
        </p:nvSpPr>
        <p:spPr>
          <a:xfrm>
            <a:off x="1451579" y="2464991"/>
            <a:ext cx="9405891" cy="2403571"/>
          </a:xfrm>
        </p:spPr>
        <p:txBody>
          <a:bodyPr>
            <a:normAutofit fontScale="92500" lnSpcReduction="20000"/>
          </a:bodyPr>
          <a:lstStyle/>
          <a:p>
            <a:pPr>
              <a:lnSpc>
                <a:spcPct val="110000"/>
              </a:lnSpc>
            </a:pPr>
            <a:r>
              <a:rPr lang="en-US" sz="1300"/>
              <a:t>Property Owners can file Tax Rate Objections (35 ILCS 200/23-15)</a:t>
            </a:r>
          </a:p>
          <a:p>
            <a:pPr lvl="1">
              <a:lnSpc>
                <a:spcPct val="110000"/>
              </a:lnSpc>
            </a:pPr>
            <a:r>
              <a:rPr lang="en-US" sz="1300"/>
              <a:t>Formal Lawsuits</a:t>
            </a:r>
          </a:p>
          <a:p>
            <a:pPr lvl="1">
              <a:lnSpc>
                <a:spcPct val="110000"/>
              </a:lnSpc>
            </a:pPr>
            <a:r>
              <a:rPr lang="en-US" sz="1300"/>
              <a:t>Objecting to Levies on Certain Funds</a:t>
            </a:r>
          </a:p>
          <a:p>
            <a:pPr lvl="1">
              <a:lnSpc>
                <a:spcPct val="110000"/>
              </a:lnSpc>
            </a:pPr>
            <a:r>
              <a:rPr lang="en-US" sz="1300"/>
              <a:t>Ask for refund with “statutory interest” because of excessive levies/taxes</a:t>
            </a:r>
          </a:p>
          <a:p>
            <a:pPr>
              <a:lnSpc>
                <a:spcPct val="110000"/>
              </a:lnSpc>
            </a:pPr>
            <a:r>
              <a:rPr lang="en-US" sz="1300"/>
              <a:t>Procedural Considerations</a:t>
            </a:r>
          </a:p>
          <a:p>
            <a:pPr lvl="1">
              <a:lnSpc>
                <a:spcPct val="110000"/>
              </a:lnSpc>
            </a:pPr>
            <a:r>
              <a:rPr lang="en-US" sz="1300"/>
              <a:t>Very time-specific for all parties</a:t>
            </a:r>
          </a:p>
          <a:p>
            <a:pPr lvl="1">
              <a:lnSpc>
                <a:spcPct val="110000"/>
              </a:lnSpc>
            </a:pPr>
            <a:r>
              <a:rPr lang="en-US" sz="1300"/>
              <a:t>The County is sued, but it is YOUR money at issue</a:t>
            </a:r>
          </a:p>
          <a:p>
            <a:pPr lvl="1">
              <a:lnSpc>
                <a:spcPct val="110000"/>
              </a:lnSpc>
            </a:pPr>
            <a:r>
              <a:rPr lang="en-US" sz="1300"/>
              <a:t>IMPORTANT: coordinate with your insurance company</a:t>
            </a:r>
          </a:p>
          <a:p>
            <a:pPr lvl="1">
              <a:lnSpc>
                <a:spcPct val="110000"/>
              </a:lnSpc>
            </a:pPr>
            <a:endParaRPr lang="en-US" sz="1300"/>
          </a:p>
          <a:p>
            <a:pPr lvl="1">
              <a:lnSpc>
                <a:spcPct val="110000"/>
              </a:lnSpc>
            </a:pPr>
            <a:endParaRPr lang="en-US" sz="1300"/>
          </a:p>
        </p:txBody>
      </p:sp>
    </p:spTree>
    <p:extLst>
      <p:ext uri="{BB962C8B-B14F-4D97-AF65-F5344CB8AC3E}">
        <p14:creationId xmlns:p14="http://schemas.microsoft.com/office/powerpoint/2010/main" val="653176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E3EDE-AB01-4655-9DCD-380C4F3FBE18}"/>
              </a:ext>
            </a:extLst>
          </p:cNvPr>
          <p:cNvSpPr>
            <a:spLocks noGrp="1"/>
          </p:cNvSpPr>
          <p:nvPr>
            <p:ph type="title"/>
          </p:nvPr>
        </p:nvSpPr>
        <p:spPr>
          <a:xfrm>
            <a:off x="1451579" y="804519"/>
            <a:ext cx="9603275" cy="1049235"/>
          </a:xfrm>
        </p:spPr>
        <p:txBody>
          <a:bodyPr>
            <a:normAutofit/>
          </a:bodyPr>
          <a:lstStyle/>
          <a:p>
            <a:r>
              <a:rPr lang="en-US" dirty="0"/>
              <a:t>So what is “excess” accumulation?</a:t>
            </a:r>
          </a:p>
        </p:txBody>
      </p:sp>
      <p:sp>
        <p:nvSpPr>
          <p:cNvPr id="3" name="Content Placeholder 2">
            <a:extLst>
              <a:ext uri="{FF2B5EF4-FFF2-40B4-BE49-F238E27FC236}">
                <a16:creationId xmlns:a16="http://schemas.microsoft.com/office/drawing/2014/main" id="{A7E7118F-4C71-426D-BC13-57F3837CD9F4}"/>
              </a:ext>
            </a:extLst>
          </p:cNvPr>
          <p:cNvSpPr>
            <a:spLocks noGrp="1"/>
          </p:cNvSpPr>
          <p:nvPr>
            <p:ph idx="1"/>
          </p:nvPr>
        </p:nvSpPr>
        <p:spPr>
          <a:xfrm>
            <a:off x="1451579" y="2015732"/>
            <a:ext cx="9603275" cy="3450613"/>
          </a:xfrm>
        </p:spPr>
        <p:txBody>
          <a:bodyPr>
            <a:normAutofit/>
          </a:bodyPr>
          <a:lstStyle/>
          <a:p>
            <a:pPr>
              <a:lnSpc>
                <a:spcPct val="110000"/>
              </a:lnSpc>
            </a:pPr>
            <a:r>
              <a:rPr lang="en-US" sz="1500"/>
              <a:t>Illinois Supreme Court – </a:t>
            </a:r>
            <a:r>
              <a:rPr lang="en-US" sz="1500" i="1"/>
              <a:t>Central Illinois Service Co. v. Miller </a:t>
            </a:r>
            <a:r>
              <a:rPr lang="en-US" sz="1500"/>
              <a:t>(1969)</a:t>
            </a:r>
          </a:p>
          <a:p>
            <a:pPr lvl="1">
              <a:lnSpc>
                <a:spcPct val="110000"/>
              </a:lnSpc>
            </a:pPr>
            <a:r>
              <a:rPr lang="en-US" sz="1500"/>
              <a:t>Add fund balance at beginning of fiscal year to taxes extended for the prior year, to set total funds available for fiscal year, THEN</a:t>
            </a:r>
          </a:p>
          <a:p>
            <a:pPr lvl="1">
              <a:lnSpc>
                <a:spcPct val="110000"/>
              </a:lnSpc>
            </a:pPr>
            <a:r>
              <a:rPr lang="en-US" sz="1500"/>
              <a:t>Divide that sum by the average annual expenditure from that fund for the prior three fiscal years to determine the “accumulation rate”</a:t>
            </a:r>
          </a:p>
          <a:p>
            <a:pPr lvl="1">
              <a:lnSpc>
                <a:spcPct val="110000"/>
              </a:lnSpc>
            </a:pPr>
            <a:r>
              <a:rPr lang="en-US" sz="1500"/>
              <a:t>Short term expenditures and related rate may be relevant, too</a:t>
            </a:r>
          </a:p>
          <a:p>
            <a:pPr>
              <a:lnSpc>
                <a:spcPct val="110000"/>
              </a:lnSpc>
            </a:pPr>
            <a:r>
              <a:rPr lang="en-US" sz="1500"/>
              <a:t>“Accumulation Rate” – how much have you accumulated?</a:t>
            </a:r>
          </a:p>
          <a:p>
            <a:pPr>
              <a:lnSpc>
                <a:spcPct val="110000"/>
              </a:lnSpc>
            </a:pPr>
            <a:r>
              <a:rPr lang="en-US" sz="1500"/>
              <a:t>In </a:t>
            </a:r>
            <a:r>
              <a:rPr lang="en-US" sz="1500" i="1"/>
              <a:t>Miller</a:t>
            </a:r>
            <a:r>
              <a:rPr lang="en-US" sz="1500"/>
              <a:t>, Court found Accumulation Rate of 2.84 times the average annual expenditure as illegal</a:t>
            </a:r>
          </a:p>
          <a:p>
            <a:pPr lvl="1">
              <a:lnSpc>
                <a:spcPct val="110000"/>
              </a:lnSpc>
            </a:pPr>
            <a:r>
              <a:rPr lang="en-US" sz="1500"/>
              <a:t>NOTE: Case by Case Analysis – this is NOT set in stone</a:t>
            </a:r>
          </a:p>
        </p:txBody>
      </p:sp>
    </p:spTree>
    <p:extLst>
      <p:ext uri="{BB962C8B-B14F-4D97-AF65-F5344CB8AC3E}">
        <p14:creationId xmlns:p14="http://schemas.microsoft.com/office/powerpoint/2010/main" val="3285523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73B9F-7E53-4E78-9FC7-8D9031BAECB8}"/>
              </a:ext>
            </a:extLst>
          </p:cNvPr>
          <p:cNvSpPr>
            <a:spLocks noGrp="1"/>
          </p:cNvSpPr>
          <p:nvPr>
            <p:ph type="title"/>
          </p:nvPr>
        </p:nvSpPr>
        <p:spPr>
          <a:xfrm>
            <a:off x="941455" y="1268898"/>
            <a:ext cx="3441845" cy="4361688"/>
          </a:xfrm>
        </p:spPr>
        <p:txBody>
          <a:bodyPr anchor="ctr">
            <a:normAutofit/>
          </a:bodyPr>
          <a:lstStyle/>
          <a:p>
            <a:r>
              <a:rPr lang="en-US" dirty="0"/>
              <a:t>Not Set in Stone?</a:t>
            </a:r>
          </a:p>
        </p:txBody>
      </p:sp>
      <p:sp>
        <p:nvSpPr>
          <p:cNvPr id="3" name="Content Placeholder 2">
            <a:extLst>
              <a:ext uri="{FF2B5EF4-FFF2-40B4-BE49-F238E27FC236}">
                <a16:creationId xmlns:a16="http://schemas.microsoft.com/office/drawing/2014/main" id="{BF147547-D062-4A2C-B371-01F2911FBC7B}"/>
              </a:ext>
            </a:extLst>
          </p:cNvPr>
          <p:cNvSpPr>
            <a:spLocks noGrp="1"/>
          </p:cNvSpPr>
          <p:nvPr>
            <p:ph idx="1"/>
          </p:nvPr>
        </p:nvSpPr>
        <p:spPr>
          <a:xfrm>
            <a:off x="5149689" y="1268898"/>
            <a:ext cx="5852160" cy="4361688"/>
          </a:xfrm>
        </p:spPr>
        <p:txBody>
          <a:bodyPr anchor="ctr">
            <a:normAutofit/>
          </a:bodyPr>
          <a:lstStyle/>
          <a:p>
            <a:pPr>
              <a:lnSpc>
                <a:spcPct val="110000"/>
              </a:lnSpc>
            </a:pPr>
            <a:r>
              <a:rPr lang="en-US" sz="1500" dirty="0">
                <a:solidFill>
                  <a:schemeClr val="tx1"/>
                </a:solidFill>
              </a:rPr>
              <a:t>Case law has found lower accumulation rates to be illegal</a:t>
            </a:r>
          </a:p>
          <a:p>
            <a:pPr lvl="1">
              <a:lnSpc>
                <a:spcPct val="110000"/>
              </a:lnSpc>
            </a:pPr>
            <a:r>
              <a:rPr lang="en-US" sz="1500" dirty="0">
                <a:solidFill>
                  <a:schemeClr val="tx1"/>
                </a:solidFill>
              </a:rPr>
              <a:t>The 2.84 Accumulation Rate in </a:t>
            </a:r>
            <a:r>
              <a:rPr lang="en-US" sz="1500" i="1" dirty="0">
                <a:solidFill>
                  <a:schemeClr val="tx1"/>
                </a:solidFill>
              </a:rPr>
              <a:t>Miller</a:t>
            </a:r>
            <a:r>
              <a:rPr lang="en-US" sz="1500" dirty="0">
                <a:solidFill>
                  <a:schemeClr val="tx1"/>
                </a:solidFill>
              </a:rPr>
              <a:t> is not a “bright line” test</a:t>
            </a:r>
          </a:p>
          <a:p>
            <a:pPr>
              <a:lnSpc>
                <a:spcPct val="110000"/>
              </a:lnSpc>
            </a:pPr>
            <a:endParaRPr lang="en-US" sz="1500" dirty="0">
              <a:solidFill>
                <a:schemeClr val="tx1"/>
              </a:solidFill>
            </a:endParaRPr>
          </a:p>
          <a:p>
            <a:pPr>
              <a:lnSpc>
                <a:spcPct val="110000"/>
              </a:lnSpc>
            </a:pPr>
            <a:r>
              <a:rPr lang="en-US" sz="1500" dirty="0">
                <a:solidFill>
                  <a:schemeClr val="tx1"/>
                </a:solidFill>
              </a:rPr>
              <a:t>In 2017, some guidance came in the new 60 ILCS 1/85-65</a:t>
            </a:r>
          </a:p>
          <a:p>
            <a:pPr lvl="1">
              <a:lnSpc>
                <a:spcPct val="110000"/>
              </a:lnSpc>
            </a:pPr>
            <a:r>
              <a:rPr lang="en-US" sz="1500" dirty="0">
                <a:solidFill>
                  <a:schemeClr val="tx1"/>
                </a:solidFill>
              </a:rPr>
              <a:t>Township Funds, excluding its capital fund, “shall not exceed an amount equal to or greater than 2.5 times the annual average expenditure of the previous 3 fiscal years.”</a:t>
            </a:r>
          </a:p>
          <a:p>
            <a:pPr lvl="1">
              <a:lnSpc>
                <a:spcPct val="110000"/>
              </a:lnSpc>
            </a:pPr>
            <a:endParaRPr lang="en-US" sz="1500" dirty="0">
              <a:solidFill>
                <a:schemeClr val="tx1"/>
              </a:solidFill>
            </a:endParaRPr>
          </a:p>
          <a:p>
            <a:pPr>
              <a:lnSpc>
                <a:spcPct val="110000"/>
              </a:lnSpc>
            </a:pPr>
            <a:r>
              <a:rPr lang="en-US" sz="1500" dirty="0">
                <a:solidFill>
                  <a:schemeClr val="tx1"/>
                </a:solidFill>
              </a:rPr>
              <a:t>However, Courts have the power to look at various factors in any tax objection case, even if you are below a 2.5 accumulation rate</a:t>
            </a:r>
          </a:p>
          <a:p>
            <a:pPr marL="457200" lvl="1" indent="0">
              <a:lnSpc>
                <a:spcPct val="110000"/>
              </a:lnSpc>
              <a:buNone/>
            </a:pPr>
            <a:endParaRPr lang="en-US" sz="1500" dirty="0">
              <a:solidFill>
                <a:schemeClr val="tx1"/>
              </a:solidFill>
            </a:endParaRPr>
          </a:p>
          <a:p>
            <a:pPr>
              <a:lnSpc>
                <a:spcPct val="110000"/>
              </a:lnSpc>
            </a:pPr>
            <a:endParaRPr lang="en-US" sz="1500" dirty="0">
              <a:solidFill>
                <a:schemeClr val="bg1"/>
              </a:solidFill>
            </a:endParaRPr>
          </a:p>
        </p:txBody>
      </p:sp>
    </p:spTree>
    <p:extLst>
      <p:ext uri="{BB962C8B-B14F-4D97-AF65-F5344CB8AC3E}">
        <p14:creationId xmlns:p14="http://schemas.microsoft.com/office/powerpoint/2010/main" val="3175784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7F440-8D29-45D3-89DB-3C9C1B570FA2}"/>
              </a:ext>
            </a:extLst>
          </p:cNvPr>
          <p:cNvSpPr>
            <a:spLocks noGrp="1"/>
          </p:cNvSpPr>
          <p:nvPr>
            <p:ph type="title"/>
          </p:nvPr>
        </p:nvSpPr>
        <p:spPr>
          <a:xfrm>
            <a:off x="1451579" y="804519"/>
            <a:ext cx="9603275" cy="1049235"/>
          </a:xfrm>
        </p:spPr>
        <p:txBody>
          <a:bodyPr>
            <a:normAutofit/>
          </a:bodyPr>
          <a:lstStyle/>
          <a:p>
            <a:r>
              <a:rPr lang="en-US" dirty="0"/>
              <a:t>Example – Township GA Fund</a:t>
            </a:r>
          </a:p>
        </p:txBody>
      </p:sp>
      <p:graphicFrame>
        <p:nvGraphicFramePr>
          <p:cNvPr id="7" name="Content Placeholder 2">
            <a:extLst>
              <a:ext uri="{FF2B5EF4-FFF2-40B4-BE49-F238E27FC236}">
                <a16:creationId xmlns:a16="http://schemas.microsoft.com/office/drawing/2014/main" id="{28E9A141-B9CE-4F31-A16A-BB2321E7E5C1}"/>
              </a:ext>
            </a:extLst>
          </p:cNvPr>
          <p:cNvGraphicFramePr/>
          <p:nvPr>
            <p:extLst>
              <p:ext uri="{D42A27DB-BD31-4B8C-83A1-F6EECF244321}">
                <p14:modId xmlns:p14="http://schemas.microsoft.com/office/powerpoint/2010/main" val="1365301904"/>
              </p:ext>
            </p:extLst>
          </p:nvPr>
        </p:nvGraphicFramePr>
        <p:xfrm>
          <a:off x="1451579" y="2015732"/>
          <a:ext cx="9603275"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416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89898-49B6-4876-94B3-370BC44D634B}"/>
              </a:ext>
            </a:extLst>
          </p:cNvPr>
          <p:cNvSpPr>
            <a:spLocks noGrp="1"/>
          </p:cNvSpPr>
          <p:nvPr>
            <p:ph type="title"/>
          </p:nvPr>
        </p:nvSpPr>
        <p:spPr/>
        <p:txBody>
          <a:bodyPr/>
          <a:lstStyle/>
          <a:p>
            <a:r>
              <a:rPr lang="en-US" dirty="0"/>
              <a:t>Budget and appropriation Ordinance – what is it?</a:t>
            </a:r>
          </a:p>
        </p:txBody>
      </p:sp>
      <p:sp>
        <p:nvSpPr>
          <p:cNvPr id="3" name="Content Placeholder 2">
            <a:extLst>
              <a:ext uri="{FF2B5EF4-FFF2-40B4-BE49-F238E27FC236}">
                <a16:creationId xmlns:a16="http://schemas.microsoft.com/office/drawing/2014/main" id="{C733D210-CB0B-45D6-9C06-2434E9E58C62}"/>
              </a:ext>
            </a:extLst>
          </p:cNvPr>
          <p:cNvSpPr>
            <a:spLocks noGrp="1"/>
          </p:cNvSpPr>
          <p:nvPr>
            <p:ph idx="1"/>
          </p:nvPr>
        </p:nvSpPr>
        <p:spPr>
          <a:xfrm>
            <a:off x="2231136" y="2638044"/>
            <a:ext cx="7729728" cy="3596501"/>
          </a:xfrm>
        </p:spPr>
        <p:txBody>
          <a:bodyPr>
            <a:normAutofit/>
          </a:bodyPr>
          <a:lstStyle/>
          <a:p>
            <a:pPr algn="just"/>
            <a:r>
              <a:rPr lang="en-US" sz="2400" b="1" dirty="0"/>
              <a:t>BUDGET / Appropriation  </a:t>
            </a:r>
            <a:r>
              <a:rPr lang="en-US" sz="2400" dirty="0"/>
              <a:t>- provides </a:t>
            </a:r>
            <a:r>
              <a:rPr lang="en-US" sz="2400" b="1" dirty="0"/>
              <a:t>legal authority to spend </a:t>
            </a:r>
            <a:r>
              <a:rPr lang="en-US" sz="2400" dirty="0"/>
              <a:t>and establishes current years </a:t>
            </a:r>
            <a:r>
              <a:rPr lang="en-US" sz="2400" b="1" dirty="0"/>
              <a:t>financial plan</a:t>
            </a:r>
          </a:p>
          <a:p>
            <a:pPr lvl="1" algn="just"/>
            <a:r>
              <a:rPr lang="en-US" sz="2400" dirty="0"/>
              <a:t>A) Equipment or other items cannot be purchased unless they are in the budget.  Must anticipate all expenditures. </a:t>
            </a:r>
          </a:p>
          <a:p>
            <a:pPr marL="228600" lvl="1" indent="0" algn="just">
              <a:buNone/>
            </a:pPr>
            <a:endParaRPr lang="en-US" sz="2400" dirty="0"/>
          </a:p>
          <a:p>
            <a:pPr lvl="1" algn="just"/>
            <a:r>
              <a:rPr lang="en-US" sz="2400" dirty="0"/>
              <a:t>B) Bills must be </a:t>
            </a:r>
            <a:r>
              <a:rPr lang="en-US" sz="2400" b="1" dirty="0"/>
              <a:t>paid from the correct line item </a:t>
            </a:r>
            <a:r>
              <a:rPr lang="en-US" sz="2400" dirty="0"/>
              <a:t>in the budget. </a:t>
            </a:r>
          </a:p>
        </p:txBody>
      </p:sp>
    </p:spTree>
    <p:extLst>
      <p:ext uri="{BB962C8B-B14F-4D97-AF65-F5344CB8AC3E}">
        <p14:creationId xmlns:p14="http://schemas.microsoft.com/office/powerpoint/2010/main" val="3957386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B60C2-3CC6-48D8-BC9E-C7653403D4A5}"/>
              </a:ext>
            </a:extLst>
          </p:cNvPr>
          <p:cNvSpPr>
            <a:spLocks noGrp="1"/>
          </p:cNvSpPr>
          <p:nvPr>
            <p:ph type="title"/>
          </p:nvPr>
        </p:nvSpPr>
        <p:spPr>
          <a:xfrm>
            <a:off x="8614504" y="1240076"/>
            <a:ext cx="2727813" cy="4584527"/>
          </a:xfrm>
        </p:spPr>
        <p:txBody>
          <a:bodyPr>
            <a:normAutofit/>
          </a:bodyPr>
          <a:lstStyle/>
          <a:p>
            <a:r>
              <a:rPr lang="en-US">
                <a:solidFill>
                  <a:srgbClr val="FFFFFF"/>
                </a:solidFill>
              </a:rPr>
              <a:t>So now what?</a:t>
            </a:r>
          </a:p>
        </p:txBody>
      </p:sp>
      <p:sp>
        <p:nvSpPr>
          <p:cNvPr id="3" name="Content Placeholder 2">
            <a:extLst>
              <a:ext uri="{FF2B5EF4-FFF2-40B4-BE49-F238E27FC236}">
                <a16:creationId xmlns:a16="http://schemas.microsoft.com/office/drawing/2014/main" id="{5E021634-37DC-41E5-A3F8-E39E3BE20C5F}"/>
              </a:ext>
            </a:extLst>
          </p:cNvPr>
          <p:cNvSpPr>
            <a:spLocks noGrp="1"/>
          </p:cNvSpPr>
          <p:nvPr>
            <p:ph idx="1"/>
          </p:nvPr>
        </p:nvSpPr>
        <p:spPr>
          <a:xfrm>
            <a:off x="1451579" y="1240077"/>
            <a:ext cx="6034827" cy="4916465"/>
          </a:xfrm>
        </p:spPr>
        <p:txBody>
          <a:bodyPr anchor="t">
            <a:normAutofit lnSpcReduction="10000"/>
          </a:bodyPr>
          <a:lstStyle/>
          <a:p>
            <a:pPr>
              <a:lnSpc>
                <a:spcPct val="110000"/>
              </a:lnSpc>
            </a:pPr>
            <a:r>
              <a:rPr lang="en-US" sz="1400" dirty="0"/>
              <a:t>Go “do the math” when you get home (or have your CPA or lawyer help)</a:t>
            </a:r>
          </a:p>
          <a:p>
            <a:pPr lvl="1">
              <a:lnSpc>
                <a:spcPct val="110000"/>
              </a:lnSpc>
            </a:pPr>
            <a:r>
              <a:rPr lang="en-US" sz="1400" dirty="0"/>
              <a:t>Look at your audit reports, tax accumulation reports, etc., to find the numbers</a:t>
            </a:r>
          </a:p>
          <a:p>
            <a:pPr>
              <a:lnSpc>
                <a:spcPct val="110000"/>
              </a:lnSpc>
            </a:pPr>
            <a:r>
              <a:rPr lang="en-US" sz="1400" dirty="0"/>
              <a:t>Do you have funds with excess accumulation?</a:t>
            </a:r>
          </a:p>
          <a:p>
            <a:pPr lvl="1">
              <a:lnSpc>
                <a:spcPct val="110000"/>
              </a:lnSpc>
            </a:pPr>
            <a:r>
              <a:rPr lang="en-US" sz="1400" dirty="0"/>
              <a:t>May not automatically be an issue in some funds</a:t>
            </a:r>
          </a:p>
          <a:p>
            <a:pPr>
              <a:lnSpc>
                <a:spcPct val="110000"/>
              </a:lnSpc>
            </a:pPr>
            <a:r>
              <a:rPr lang="en-US" sz="1400" dirty="0"/>
              <a:t>If you do have excess accumulation…(non-exclusive list)</a:t>
            </a:r>
          </a:p>
          <a:p>
            <a:pPr lvl="1">
              <a:lnSpc>
                <a:spcPct val="110000"/>
              </a:lnSpc>
            </a:pPr>
            <a:r>
              <a:rPr lang="en-US" sz="1400" dirty="0"/>
              <a:t>Lower tax levies (Truth in </a:t>
            </a:r>
            <a:r>
              <a:rPr lang="en-US" sz="1400"/>
              <a:t>Taxation implications)</a:t>
            </a:r>
            <a:endParaRPr lang="en-US" sz="1400" dirty="0"/>
          </a:p>
          <a:p>
            <a:pPr lvl="1">
              <a:lnSpc>
                <a:spcPct val="110000"/>
              </a:lnSpc>
            </a:pPr>
            <a:r>
              <a:rPr lang="en-US" sz="1400" dirty="0"/>
              <a:t>Spend on some long-term goals you were putting off </a:t>
            </a:r>
          </a:p>
          <a:p>
            <a:pPr lvl="2">
              <a:lnSpc>
                <a:spcPct val="110000"/>
              </a:lnSpc>
            </a:pPr>
            <a:r>
              <a:rPr lang="en-US" sz="1400" dirty="0"/>
              <a:t>OR ESTABLISH A CAPITAL FUND (Board and Electors involved)</a:t>
            </a:r>
          </a:p>
          <a:p>
            <a:pPr lvl="1">
              <a:lnSpc>
                <a:spcPct val="110000"/>
              </a:lnSpc>
            </a:pPr>
            <a:r>
              <a:rPr lang="en-US" sz="1400" dirty="0"/>
              <a:t>Fund transfers (if an unrestricted levy) for use elsewhere</a:t>
            </a:r>
          </a:p>
          <a:p>
            <a:pPr lvl="1">
              <a:lnSpc>
                <a:spcPct val="110000"/>
              </a:lnSpc>
            </a:pPr>
            <a:r>
              <a:rPr lang="en-US" sz="1400" dirty="0"/>
              <a:t>Do nothing, and potentially get sued and pay interest on a refund</a:t>
            </a:r>
          </a:p>
          <a:p>
            <a:pPr lvl="2">
              <a:lnSpc>
                <a:spcPct val="110000"/>
              </a:lnSpc>
            </a:pPr>
            <a:r>
              <a:rPr lang="en-US" sz="1400" dirty="0"/>
              <a:t>In essence, a refund is issued to the property owners who filed suit (with interest)</a:t>
            </a:r>
          </a:p>
          <a:p>
            <a:pPr lvl="2">
              <a:lnSpc>
                <a:spcPct val="110000"/>
              </a:lnSpc>
            </a:pPr>
            <a:r>
              <a:rPr lang="en-US" sz="1400" dirty="0"/>
              <a:t>Summary Judgment is very likely if you are shown to have an excess accumulation</a:t>
            </a:r>
          </a:p>
          <a:p>
            <a:pPr lvl="1">
              <a:lnSpc>
                <a:spcPct val="110000"/>
              </a:lnSpc>
            </a:pPr>
            <a:endParaRPr lang="en-US" sz="1400" dirty="0"/>
          </a:p>
        </p:txBody>
      </p:sp>
    </p:spTree>
    <p:extLst>
      <p:ext uri="{BB962C8B-B14F-4D97-AF65-F5344CB8AC3E}">
        <p14:creationId xmlns:p14="http://schemas.microsoft.com/office/powerpoint/2010/main" val="4279590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Question mark on green pastel background">
            <a:extLst>
              <a:ext uri="{FF2B5EF4-FFF2-40B4-BE49-F238E27FC236}">
                <a16:creationId xmlns:a16="http://schemas.microsoft.com/office/drawing/2014/main" id="{F5C4105C-6E01-45B7-BD4E-DF4D7C752889}"/>
              </a:ext>
            </a:extLst>
          </p:cNvPr>
          <p:cNvPicPr>
            <a:picLocks noChangeAspect="1"/>
          </p:cNvPicPr>
          <p:nvPr/>
        </p:nvPicPr>
        <p:blipFill rotWithShape="1">
          <a:blip r:embed="rId2">
            <a:alphaModFix amt="50000"/>
          </a:blip>
          <a:srcRect t="3581" r="-1" b="21417"/>
          <a:stretch/>
        </p:blipFill>
        <p:spPr>
          <a:xfrm>
            <a:off x="20" y="10"/>
            <a:ext cx="12191675" cy="6857990"/>
          </a:xfrm>
          <a:prstGeom prst="rect">
            <a:avLst/>
          </a:prstGeom>
        </p:spPr>
      </p:pic>
      <p:sp>
        <p:nvSpPr>
          <p:cNvPr id="2" name="Title 1">
            <a:extLst>
              <a:ext uri="{FF2B5EF4-FFF2-40B4-BE49-F238E27FC236}">
                <a16:creationId xmlns:a16="http://schemas.microsoft.com/office/drawing/2014/main" id="{EFE2A704-5415-4FA2-B958-1B6EF1F92C6A}"/>
              </a:ext>
            </a:extLst>
          </p:cNvPr>
          <p:cNvSpPr>
            <a:spLocks noGrp="1"/>
          </p:cNvSpPr>
          <p:nvPr>
            <p:ph type="ctrTitle"/>
          </p:nvPr>
        </p:nvSpPr>
        <p:spPr>
          <a:xfrm>
            <a:off x="4976636" y="992221"/>
            <a:ext cx="6247308" cy="4873558"/>
          </a:xfrm>
        </p:spPr>
        <p:txBody>
          <a:bodyPr anchor="ctr">
            <a:normAutofit/>
          </a:bodyPr>
          <a:lstStyle/>
          <a:p>
            <a:r>
              <a:rPr lang="en-US" sz="4800"/>
              <a:t>Questions?</a:t>
            </a:r>
          </a:p>
        </p:txBody>
      </p:sp>
      <p:sp>
        <p:nvSpPr>
          <p:cNvPr id="3" name="Subtitle 2">
            <a:extLst>
              <a:ext uri="{FF2B5EF4-FFF2-40B4-BE49-F238E27FC236}">
                <a16:creationId xmlns:a16="http://schemas.microsoft.com/office/drawing/2014/main" id="{E819D1FC-E31B-4EED-8367-FD636B48080F}"/>
              </a:ext>
            </a:extLst>
          </p:cNvPr>
          <p:cNvSpPr>
            <a:spLocks noGrp="1"/>
          </p:cNvSpPr>
          <p:nvPr>
            <p:ph type="subTitle" idx="1"/>
          </p:nvPr>
        </p:nvSpPr>
        <p:spPr>
          <a:xfrm>
            <a:off x="0" y="996610"/>
            <a:ext cx="4721290" cy="4864780"/>
          </a:xfrm>
        </p:spPr>
        <p:txBody>
          <a:bodyPr anchor="ctr">
            <a:normAutofit/>
          </a:bodyPr>
          <a:lstStyle/>
          <a:p>
            <a:pPr algn="r"/>
            <a:r>
              <a:rPr lang="en-US" sz="2000" dirty="0"/>
              <a:t>John Redlingshafer</a:t>
            </a:r>
          </a:p>
          <a:p>
            <a:pPr algn="r"/>
            <a:r>
              <a:rPr lang="en-US" sz="2000" dirty="0"/>
              <a:t>(309) 444-5990</a:t>
            </a:r>
          </a:p>
          <a:p>
            <a:pPr algn="r"/>
            <a:r>
              <a:rPr lang="en-US" sz="2000" dirty="0"/>
              <a:t>jredlingshafer@mescherlaw.com</a:t>
            </a:r>
          </a:p>
        </p:txBody>
      </p:sp>
    </p:spTree>
    <p:extLst>
      <p:ext uri="{BB962C8B-B14F-4D97-AF65-F5344CB8AC3E}">
        <p14:creationId xmlns:p14="http://schemas.microsoft.com/office/powerpoint/2010/main" val="251477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34217-0FB0-4AC7-886F-9BED7A1EAEC7}"/>
              </a:ext>
            </a:extLst>
          </p:cNvPr>
          <p:cNvSpPr>
            <a:spLocks noGrp="1"/>
          </p:cNvSpPr>
          <p:nvPr>
            <p:ph type="title"/>
          </p:nvPr>
        </p:nvSpPr>
        <p:spPr/>
        <p:txBody>
          <a:bodyPr/>
          <a:lstStyle/>
          <a:p>
            <a:r>
              <a:rPr lang="en-US" dirty="0"/>
              <a:t>Struggle for control of road district</a:t>
            </a:r>
          </a:p>
        </p:txBody>
      </p:sp>
      <p:sp>
        <p:nvSpPr>
          <p:cNvPr id="3" name="Text Placeholder 2">
            <a:extLst>
              <a:ext uri="{FF2B5EF4-FFF2-40B4-BE49-F238E27FC236}">
                <a16:creationId xmlns:a16="http://schemas.microsoft.com/office/drawing/2014/main" id="{2FE1FF9D-EEE6-4B58-9AE4-3CAEDE039B2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42905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4B54D0-8BA7-4950-9BFE-EDC6226D963D}"/>
              </a:ext>
            </a:extLst>
          </p:cNvPr>
          <p:cNvSpPr>
            <a:spLocks noGrp="1"/>
          </p:cNvSpPr>
          <p:nvPr>
            <p:ph idx="1"/>
          </p:nvPr>
        </p:nvSpPr>
        <p:spPr>
          <a:xfrm>
            <a:off x="276225" y="285750"/>
            <a:ext cx="11620500" cy="6400800"/>
          </a:xfrm>
        </p:spPr>
        <p:txBody>
          <a:bodyPr>
            <a:normAutofit/>
          </a:bodyPr>
          <a:lstStyle/>
          <a:p>
            <a:r>
              <a:rPr lang="en-US" sz="2400" dirty="0"/>
              <a:t>The board of trustees may make changes to the road district budget.  However, the road or road districts are not under the jurisdiction of the board of trustees, but are under the jurisdiction of the highway commissioner.  The board should not try to run the road district. </a:t>
            </a:r>
          </a:p>
          <a:p>
            <a:endParaRPr lang="en-US" sz="2400" dirty="0"/>
          </a:p>
          <a:p>
            <a:r>
              <a:rPr lang="en-US" sz="2400" dirty="0"/>
              <a:t>1. Statutory authority for the board to make adjustments to the road district budget comes from a single phrase found at 605 ILCS 5/6-501.  It says that the township board”… at the public hearing shall adopt the tentative budget and appropriation ordinance, or any part as the board of trustees deem necessary.”</a:t>
            </a:r>
          </a:p>
          <a:p>
            <a:r>
              <a:rPr lang="en-US" sz="2400" dirty="0"/>
              <a:t>2. Highway Commissioner's authority to run the road district and establish policies as he sees fit goes on for almost 3 pages in the law.  Se 605 ILCS 5/6-201 – 201.20. </a:t>
            </a:r>
          </a:p>
        </p:txBody>
      </p:sp>
    </p:spTree>
    <p:extLst>
      <p:ext uri="{BB962C8B-B14F-4D97-AF65-F5344CB8AC3E}">
        <p14:creationId xmlns:p14="http://schemas.microsoft.com/office/powerpoint/2010/main" val="3978118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AA60D-DB58-4624-986B-FB3A3538F0F7}"/>
              </a:ext>
            </a:extLst>
          </p:cNvPr>
          <p:cNvSpPr>
            <a:spLocks noGrp="1"/>
          </p:cNvSpPr>
          <p:nvPr>
            <p:ph type="title"/>
          </p:nvPr>
        </p:nvSpPr>
        <p:spPr/>
        <p:txBody>
          <a:bodyPr/>
          <a:lstStyle/>
          <a:p>
            <a:r>
              <a:rPr lang="en-US" dirty="0"/>
              <a:t>Miscellaneous</a:t>
            </a:r>
          </a:p>
        </p:txBody>
      </p:sp>
      <p:sp>
        <p:nvSpPr>
          <p:cNvPr id="3" name="Text Placeholder 2">
            <a:extLst>
              <a:ext uri="{FF2B5EF4-FFF2-40B4-BE49-F238E27FC236}">
                <a16:creationId xmlns:a16="http://schemas.microsoft.com/office/drawing/2014/main" id="{EFF5CCEF-6503-4E63-AE55-500836514301}"/>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733180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326228-89A9-4E4E-BE3A-DCBE5DDD4ACF}"/>
              </a:ext>
            </a:extLst>
          </p:cNvPr>
          <p:cNvSpPr>
            <a:spLocks noGrp="1"/>
          </p:cNvSpPr>
          <p:nvPr>
            <p:ph idx="1"/>
          </p:nvPr>
        </p:nvSpPr>
        <p:spPr>
          <a:xfrm>
            <a:off x="221673" y="212436"/>
            <a:ext cx="11536218" cy="6511637"/>
          </a:xfrm>
        </p:spPr>
        <p:txBody>
          <a:bodyPr/>
          <a:lstStyle/>
          <a:p>
            <a:pPr marL="0" indent="0">
              <a:buNone/>
            </a:pPr>
            <a:endParaRPr lang="en-US" dirty="0"/>
          </a:p>
          <a:p>
            <a:r>
              <a:rPr lang="en-US" dirty="0"/>
              <a:t>Failure of the Supervisor to vote on Issue.  Supervisor votes on every issue. </a:t>
            </a:r>
          </a:p>
          <a:p>
            <a:r>
              <a:rPr lang="en-US" dirty="0"/>
              <a:t>Failure of the Supervisor to establish a sound accounting system to track revenues and expenditures. </a:t>
            </a:r>
          </a:p>
          <a:p>
            <a:r>
              <a:rPr lang="en-US" dirty="0"/>
              <a:t>Road districts must share a portion of the Personal Property Replacement Tax money with any city or village within its boundaries. </a:t>
            </a:r>
          </a:p>
          <a:p>
            <a:r>
              <a:rPr lang="en-US" dirty="0"/>
              <a:t>Townships must share a portion of the Personal Property Replacement Tax money with their township library and township cemetery. </a:t>
            </a:r>
          </a:p>
          <a:p>
            <a:r>
              <a:rPr lang="en-US" dirty="0"/>
              <a:t>Comply with the “Freedom of Information Act”.  The intent of the law is to guarantee the right of the general public to inspect any copy government records. </a:t>
            </a:r>
          </a:p>
          <a:p>
            <a:r>
              <a:rPr lang="en-US" dirty="0"/>
              <a:t>Comply with the “Open Meetings Act”.  The intent of the law is that all government actions and deliberations be conducted openly.  Closed or executive meetings are restricted to only unusual circumstances.  The clerk </a:t>
            </a:r>
            <a:r>
              <a:rPr lang="en-US" dirty="0" err="1"/>
              <a:t>keps</a:t>
            </a:r>
            <a:r>
              <a:rPr lang="en-US" dirty="0"/>
              <a:t> minutes of closed meetings (tape recordings).  </a:t>
            </a:r>
          </a:p>
          <a:p>
            <a:endParaRPr lang="en-US" dirty="0"/>
          </a:p>
          <a:p>
            <a:endParaRPr lang="en-US" dirty="0"/>
          </a:p>
        </p:txBody>
      </p:sp>
    </p:spTree>
    <p:extLst>
      <p:ext uri="{BB962C8B-B14F-4D97-AF65-F5344CB8AC3E}">
        <p14:creationId xmlns:p14="http://schemas.microsoft.com/office/powerpoint/2010/main" val="31738269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4C34FF-8761-4FB3-A76D-BCCFD32FE4C7}"/>
              </a:ext>
            </a:extLst>
          </p:cNvPr>
          <p:cNvSpPr>
            <a:spLocks noGrp="1"/>
          </p:cNvSpPr>
          <p:nvPr>
            <p:ph idx="1"/>
          </p:nvPr>
        </p:nvSpPr>
        <p:spPr>
          <a:xfrm>
            <a:off x="840509" y="2198255"/>
            <a:ext cx="10991272" cy="5929745"/>
          </a:xfrm>
        </p:spPr>
        <p:txBody>
          <a:bodyPr/>
          <a:lstStyle/>
          <a:p>
            <a:r>
              <a:rPr lang="en-US" dirty="0"/>
              <a:t>DON’T forget that townships and road districts have only the authority to do what the law specifically says they can do – not what may be convenient or desired. (Dillon’s Rule)</a:t>
            </a:r>
          </a:p>
          <a:p>
            <a:r>
              <a:rPr lang="en-US" dirty="0"/>
              <a:t>Strive for a spirit of cooperation among the board and the highway commissioner </a:t>
            </a:r>
            <a:r>
              <a:rPr lang="en-US"/>
              <a:t>and Assessor. </a:t>
            </a:r>
            <a:endParaRPr lang="en-US" dirty="0"/>
          </a:p>
          <a:p>
            <a:r>
              <a:rPr lang="en-US" dirty="0"/>
              <a:t>DON’T lease your personal equipment or property or road district.  This is a conflict of interest.  There is an exception for the highway commissioner. </a:t>
            </a:r>
          </a:p>
          <a:p>
            <a:r>
              <a:rPr lang="en-US" dirty="0"/>
              <a:t>DON’T accept premiums or gifts from vendors. </a:t>
            </a:r>
          </a:p>
          <a:p>
            <a:r>
              <a:rPr lang="en-US" dirty="0"/>
              <a:t>Become active in your state and local associations.  They provide important information and enable you to establish a network of officials having similar problems. </a:t>
            </a:r>
          </a:p>
        </p:txBody>
      </p:sp>
    </p:spTree>
    <p:extLst>
      <p:ext uri="{BB962C8B-B14F-4D97-AF65-F5344CB8AC3E}">
        <p14:creationId xmlns:p14="http://schemas.microsoft.com/office/powerpoint/2010/main" val="40504285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A6F8E-60B0-4DAC-9678-8CA1C2F3CB10}"/>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92FE464B-6A53-414B-A27E-E35CECD0B3E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531223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49D6A-C43E-433A-8AAF-62EB618810CC}"/>
              </a:ext>
            </a:extLst>
          </p:cNvPr>
          <p:cNvSpPr>
            <a:spLocks noGrp="1"/>
          </p:cNvSpPr>
          <p:nvPr>
            <p:ph type="title"/>
          </p:nvPr>
        </p:nvSpPr>
        <p:spPr/>
        <p:txBody>
          <a:bodyPr/>
          <a:lstStyle/>
          <a:p>
            <a:r>
              <a:rPr lang="en-US" dirty="0"/>
              <a:t>Thank you!</a:t>
            </a:r>
            <a:br>
              <a:rPr lang="en-US" dirty="0"/>
            </a:br>
            <a:r>
              <a:rPr lang="en-US" dirty="0"/>
              <a:t>Happy budgeting</a:t>
            </a:r>
          </a:p>
        </p:txBody>
      </p:sp>
      <p:sp>
        <p:nvSpPr>
          <p:cNvPr id="3" name="Text Placeholder 2">
            <a:extLst>
              <a:ext uri="{FF2B5EF4-FFF2-40B4-BE49-F238E27FC236}">
                <a16:creationId xmlns:a16="http://schemas.microsoft.com/office/drawing/2014/main" id="{0ECABD86-BAE3-4BD7-89E6-F67FBB91E578}"/>
              </a:ext>
            </a:extLst>
          </p:cNvPr>
          <p:cNvSpPr>
            <a:spLocks noGrp="1"/>
          </p:cNvSpPr>
          <p:nvPr>
            <p:ph type="body" idx="1"/>
          </p:nvPr>
        </p:nvSpPr>
        <p:spPr/>
        <p:txBody>
          <a:bodyPr/>
          <a:lstStyle/>
          <a:p>
            <a:r>
              <a:rPr lang="en-US" dirty="0"/>
              <a:t>Bryan E Smith</a:t>
            </a:r>
          </a:p>
          <a:p>
            <a:r>
              <a:rPr lang="en-US" dirty="0">
                <a:hlinkClick r:id="rId2"/>
              </a:rPr>
              <a:t>Bryan@toi.org</a:t>
            </a:r>
            <a:endParaRPr lang="en-US" dirty="0"/>
          </a:p>
          <a:p>
            <a:r>
              <a:rPr lang="en-US" dirty="0"/>
              <a:t>866.897.4688</a:t>
            </a:r>
          </a:p>
        </p:txBody>
      </p:sp>
    </p:spTree>
    <p:extLst>
      <p:ext uri="{BB962C8B-B14F-4D97-AF65-F5344CB8AC3E}">
        <p14:creationId xmlns:p14="http://schemas.microsoft.com/office/powerpoint/2010/main" val="1455553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621AD9-7BE5-4A4B-8EB4-6A48E88ABACE}"/>
              </a:ext>
            </a:extLst>
          </p:cNvPr>
          <p:cNvSpPr>
            <a:spLocks noGrp="1"/>
          </p:cNvSpPr>
          <p:nvPr>
            <p:ph idx="1"/>
          </p:nvPr>
        </p:nvSpPr>
        <p:spPr>
          <a:xfrm>
            <a:off x="369455" y="147783"/>
            <a:ext cx="10160000" cy="6585526"/>
          </a:xfrm>
        </p:spPr>
        <p:txBody>
          <a:bodyPr>
            <a:normAutofit fontScale="85000" lnSpcReduction="20000"/>
          </a:bodyPr>
          <a:lstStyle/>
          <a:p>
            <a:pPr lvl="1"/>
            <a:r>
              <a:rPr lang="en-US" sz="2400" dirty="0"/>
              <a:t>C) Budget Procedure – Follow provisions of 50 ILCS 330/3 to 330/5, for both townships and road districts and MTAD’s.  Also review 605 ILCS 5/6-501.  Adopt before or during the first quarter of the fiscal year.  </a:t>
            </a:r>
            <a:r>
              <a:rPr lang="en-US" sz="2400" b="1" dirty="0"/>
              <a:t>Six steps </a:t>
            </a:r>
            <a:r>
              <a:rPr lang="en-US" sz="2400" dirty="0"/>
              <a:t>must be followed </a:t>
            </a:r>
            <a:r>
              <a:rPr lang="en-US" sz="2400" b="1" dirty="0"/>
              <a:t>(TINHAF)</a:t>
            </a:r>
          </a:p>
          <a:p>
            <a:pPr lvl="1"/>
            <a:endParaRPr lang="en-US" sz="2400" dirty="0"/>
          </a:p>
          <a:p>
            <a:pPr lvl="3"/>
            <a:r>
              <a:rPr lang="en-US" sz="2400" dirty="0"/>
              <a:t>1. Prepare </a:t>
            </a:r>
            <a:r>
              <a:rPr lang="en-US" sz="2400" b="1" dirty="0"/>
              <a:t>T</a:t>
            </a:r>
            <a:r>
              <a:rPr lang="en-US" sz="2400" dirty="0"/>
              <a:t>entative combined budget / appropriation</a:t>
            </a:r>
          </a:p>
          <a:p>
            <a:pPr lvl="5"/>
            <a:r>
              <a:rPr lang="en-US" sz="2400" dirty="0"/>
              <a:t>i. By township trustees</a:t>
            </a:r>
          </a:p>
          <a:p>
            <a:pPr lvl="5"/>
            <a:r>
              <a:rPr lang="en-US" sz="2400" dirty="0"/>
              <a:t>ii By the highway commissioner of the township</a:t>
            </a:r>
          </a:p>
          <a:p>
            <a:pPr marL="1257300" lvl="4" indent="-342900">
              <a:buAutoNum type="arabicPeriod" startAt="2"/>
            </a:pPr>
            <a:r>
              <a:rPr lang="en-US" sz="2400" dirty="0"/>
              <a:t>Make tentative budget available for public </a:t>
            </a:r>
            <a:r>
              <a:rPr lang="en-US" sz="2800" b="1" dirty="0"/>
              <a:t>I</a:t>
            </a:r>
            <a:r>
              <a:rPr lang="en-US" sz="2400" dirty="0"/>
              <a:t>nspection at least 30 days before final action (Town Clerk)</a:t>
            </a:r>
          </a:p>
          <a:p>
            <a:pPr marL="1257300" lvl="4" indent="-342900">
              <a:buAutoNum type="arabicPeriod" startAt="2"/>
            </a:pPr>
            <a:r>
              <a:rPr lang="en-US" sz="2400" dirty="0"/>
              <a:t>Publish a </a:t>
            </a:r>
            <a:r>
              <a:rPr lang="en-US" sz="2400" b="1" dirty="0"/>
              <a:t>N</a:t>
            </a:r>
            <a:r>
              <a:rPr lang="en-US" sz="2400" dirty="0"/>
              <a:t>otice in the newspaper at least 30 days before the hearing (Town Clerk)</a:t>
            </a:r>
          </a:p>
          <a:p>
            <a:pPr marL="1257300" lvl="4" indent="-342900">
              <a:buAutoNum type="arabicPeriod" startAt="2"/>
            </a:pPr>
            <a:endParaRPr lang="en-US" sz="2400" dirty="0"/>
          </a:p>
          <a:p>
            <a:pPr marL="914400" lvl="4" indent="0">
              <a:buNone/>
            </a:pPr>
            <a:r>
              <a:rPr lang="en-US" sz="2400" dirty="0"/>
              <a:t>Paper must be published in the township – If no newspaper, then the notice must be published in a county newspaper having general circulation in the township (only when no newspaper is published in the township). </a:t>
            </a:r>
          </a:p>
          <a:p>
            <a:pPr marL="914400" lvl="4" indent="0">
              <a:buNone/>
            </a:pPr>
            <a:r>
              <a:rPr lang="en-US" sz="2400" dirty="0"/>
              <a:t>Notice MUST state:</a:t>
            </a:r>
          </a:p>
          <a:p>
            <a:pPr marL="914400" lvl="4" indent="0">
              <a:buNone/>
            </a:pPr>
            <a:r>
              <a:rPr lang="en-US" sz="2400" dirty="0"/>
              <a:t>	Time and place where tentative budget can be inspected</a:t>
            </a:r>
          </a:p>
          <a:p>
            <a:pPr marL="914400" lvl="4" indent="0">
              <a:buNone/>
            </a:pPr>
            <a:r>
              <a:rPr lang="en-US" sz="2400" dirty="0"/>
              <a:t>	Time and place of hearing</a:t>
            </a:r>
          </a:p>
          <a:p>
            <a:pPr marL="914400" lvl="4" indent="0">
              <a:buNone/>
            </a:pPr>
            <a:r>
              <a:rPr lang="en-US" sz="2400" dirty="0"/>
              <a:t>Conduct </a:t>
            </a:r>
            <a:r>
              <a:rPr lang="en-US" sz="2400" b="1" dirty="0"/>
              <a:t>H</a:t>
            </a:r>
            <a:r>
              <a:rPr lang="en-US" sz="2400" dirty="0"/>
              <a:t>earing – entire township board of trustees</a:t>
            </a:r>
          </a:p>
          <a:p>
            <a:pPr lvl="1"/>
            <a:endParaRPr lang="en-US" dirty="0"/>
          </a:p>
        </p:txBody>
      </p:sp>
    </p:spTree>
    <p:extLst>
      <p:ext uri="{BB962C8B-B14F-4D97-AF65-F5344CB8AC3E}">
        <p14:creationId xmlns:p14="http://schemas.microsoft.com/office/powerpoint/2010/main" val="3518782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248EE5-F598-4515-85DC-C5CF80FD881A}"/>
              </a:ext>
            </a:extLst>
          </p:cNvPr>
          <p:cNvSpPr>
            <a:spLocks noGrp="1"/>
          </p:cNvSpPr>
          <p:nvPr>
            <p:ph idx="1"/>
          </p:nvPr>
        </p:nvSpPr>
        <p:spPr>
          <a:xfrm>
            <a:off x="665018" y="526473"/>
            <a:ext cx="10963564" cy="6206835"/>
          </a:xfrm>
        </p:spPr>
        <p:txBody>
          <a:bodyPr>
            <a:noAutofit/>
          </a:bodyPr>
          <a:lstStyle/>
          <a:p>
            <a:r>
              <a:rPr lang="en-US" sz="2000" b="1" dirty="0"/>
              <a:t>A</a:t>
            </a:r>
            <a:r>
              <a:rPr lang="en-US" sz="2000" dirty="0"/>
              <a:t>dopt budget</a:t>
            </a:r>
          </a:p>
          <a:p>
            <a:pPr marL="228600" lvl="1" indent="0">
              <a:buNone/>
            </a:pPr>
            <a:r>
              <a:rPr lang="en-US" sz="2000" dirty="0"/>
              <a:t>Township budget can be adopted another day</a:t>
            </a:r>
          </a:p>
          <a:p>
            <a:pPr lvl="1"/>
            <a:r>
              <a:rPr lang="en-US" sz="2000" dirty="0"/>
              <a:t>Road District budget must be adopted at the hearing</a:t>
            </a:r>
          </a:p>
          <a:p>
            <a:pPr lvl="1"/>
            <a:r>
              <a:rPr lang="en-US" sz="2000" dirty="0"/>
              <a:t>Budgets should </a:t>
            </a:r>
            <a:r>
              <a:rPr lang="en-US" sz="2000" b="1" dirty="0"/>
              <a:t>not be adopted at annual township meeting </a:t>
            </a:r>
            <a:r>
              <a:rPr lang="en-US" sz="2000" dirty="0"/>
              <a:t>– this is the meeting of electors</a:t>
            </a:r>
          </a:p>
          <a:p>
            <a:pPr lvl="1"/>
            <a:r>
              <a:rPr lang="en-US" sz="2000" dirty="0"/>
              <a:t>Board of trustees can make changes to road district budget</a:t>
            </a:r>
          </a:p>
          <a:p>
            <a:pPr lvl="3"/>
            <a:r>
              <a:rPr lang="en-US" sz="2000" dirty="0"/>
              <a:t>As an elected officer, highway commissioner should be given the resources to carry out his responsibilities</a:t>
            </a:r>
          </a:p>
          <a:p>
            <a:pPr lvl="3"/>
            <a:r>
              <a:rPr lang="en-US" sz="2000" dirty="0"/>
              <a:t>If budget cuts are made to road district budget when resources are available, the board may face a law suit. </a:t>
            </a:r>
          </a:p>
          <a:p>
            <a:pPr lvl="3"/>
            <a:r>
              <a:rPr lang="en-US" sz="2000" dirty="0"/>
              <a:t>Same is true with Assessors</a:t>
            </a:r>
          </a:p>
          <a:p>
            <a:pPr marL="685800" lvl="3" indent="0">
              <a:buNone/>
            </a:pPr>
            <a:r>
              <a:rPr lang="en-US" sz="2000" dirty="0"/>
              <a:t>Within 30 days of adoption, </a:t>
            </a:r>
            <a:r>
              <a:rPr lang="en-US" sz="2400" b="1" dirty="0"/>
              <a:t>F</a:t>
            </a:r>
            <a:r>
              <a:rPr lang="en-US" sz="2000" dirty="0"/>
              <a:t>ile budget and estimated revenues with county clerk (35 ILCS 200/18-50) If not filed, county clerk may refuse to extend property taxes</a:t>
            </a:r>
          </a:p>
          <a:p>
            <a:pPr marL="685800" lvl="3" indent="0">
              <a:buNone/>
            </a:pPr>
            <a:r>
              <a:rPr lang="en-US" sz="2000" dirty="0"/>
              <a:t>Budget certified by Town Clerk</a:t>
            </a:r>
          </a:p>
          <a:p>
            <a:pPr marL="685800" lvl="3" indent="0">
              <a:buNone/>
            </a:pPr>
            <a:r>
              <a:rPr lang="en-US" sz="2000" dirty="0"/>
              <a:t>Estimated Revenues certified by Supervisor</a:t>
            </a:r>
          </a:p>
        </p:txBody>
      </p:sp>
    </p:spTree>
    <p:extLst>
      <p:ext uri="{BB962C8B-B14F-4D97-AF65-F5344CB8AC3E}">
        <p14:creationId xmlns:p14="http://schemas.microsoft.com/office/powerpoint/2010/main" val="26927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1CF8-56FF-4FDF-A21B-E370C4D527B1}"/>
              </a:ext>
            </a:extLst>
          </p:cNvPr>
          <p:cNvSpPr>
            <a:spLocks noGrp="1"/>
          </p:cNvSpPr>
          <p:nvPr>
            <p:ph type="title"/>
          </p:nvPr>
        </p:nvSpPr>
        <p:spPr/>
        <p:txBody>
          <a:bodyPr/>
          <a:lstStyle/>
          <a:p>
            <a:r>
              <a:rPr lang="en-US" dirty="0"/>
              <a:t>Expenditure and Revenue Projections for the budget	</a:t>
            </a:r>
          </a:p>
        </p:txBody>
      </p:sp>
      <p:sp>
        <p:nvSpPr>
          <p:cNvPr id="3" name="Content Placeholder 2">
            <a:extLst>
              <a:ext uri="{FF2B5EF4-FFF2-40B4-BE49-F238E27FC236}">
                <a16:creationId xmlns:a16="http://schemas.microsoft.com/office/drawing/2014/main" id="{A11AB514-6BE1-4CCC-90AC-238FB3B0AFCB}"/>
              </a:ext>
            </a:extLst>
          </p:cNvPr>
          <p:cNvSpPr>
            <a:spLocks noGrp="1"/>
          </p:cNvSpPr>
          <p:nvPr>
            <p:ph idx="1"/>
          </p:nvPr>
        </p:nvSpPr>
        <p:spPr>
          <a:xfrm>
            <a:off x="240145" y="2638044"/>
            <a:ext cx="9720719" cy="3688865"/>
          </a:xfrm>
        </p:spPr>
        <p:txBody>
          <a:bodyPr>
            <a:normAutofit fontScale="92500" lnSpcReduction="20000"/>
          </a:bodyPr>
          <a:lstStyle/>
          <a:p>
            <a:r>
              <a:rPr lang="en-US" dirty="0"/>
              <a:t>A.	Start with last year’s </a:t>
            </a:r>
            <a:r>
              <a:rPr lang="en-US" b="1" dirty="0"/>
              <a:t>actual </a:t>
            </a:r>
            <a:r>
              <a:rPr lang="en-US" dirty="0"/>
              <a:t>expenditures.  What changes will occur in the budget year?</a:t>
            </a:r>
          </a:p>
          <a:p>
            <a:r>
              <a:rPr lang="en-US" dirty="0"/>
              <a:t>B. 	Trend Analysis  Determine the percentage rate that expenditure has been increasing over the last 	several years </a:t>
            </a:r>
          </a:p>
          <a:p>
            <a:r>
              <a:rPr lang="en-US" dirty="0"/>
              <a:t>C. 	It is a re- occurring expenditure or it is a “one time” expenditure? (Purchase of Equipment)</a:t>
            </a:r>
          </a:p>
          <a:p>
            <a:r>
              <a:rPr lang="en-US" dirty="0"/>
              <a:t>D. 	Has anything happened that will increase or decrease this item</a:t>
            </a:r>
          </a:p>
          <a:p>
            <a:r>
              <a:rPr lang="en-US" dirty="0"/>
              <a:t>E. 	Will the rate of inflation also affect this particular line item?</a:t>
            </a:r>
          </a:p>
          <a:p>
            <a:r>
              <a:rPr lang="en-US" dirty="0"/>
              <a:t>F. 	Is the amount reasonable ?</a:t>
            </a:r>
          </a:p>
          <a:p>
            <a:r>
              <a:rPr lang="en-US" dirty="0"/>
              <a:t>G.	 What new programs will be started?</a:t>
            </a:r>
          </a:p>
          <a:p>
            <a:r>
              <a:rPr lang="en-US" dirty="0"/>
              <a:t>H. 	What old programs are ending?</a:t>
            </a:r>
          </a:p>
          <a:p>
            <a:r>
              <a:rPr lang="en-US" dirty="0"/>
              <a:t>I. 	What are the priorities of the township or road district?</a:t>
            </a:r>
          </a:p>
          <a:p>
            <a:r>
              <a:rPr lang="en-US" dirty="0"/>
              <a:t>J. 	Revenue projections are similar</a:t>
            </a:r>
          </a:p>
        </p:txBody>
      </p:sp>
    </p:spTree>
    <p:extLst>
      <p:ext uri="{BB962C8B-B14F-4D97-AF65-F5344CB8AC3E}">
        <p14:creationId xmlns:p14="http://schemas.microsoft.com/office/powerpoint/2010/main" val="1394412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191C8-F42E-4DF3-8DEF-95A128DF6D96}"/>
              </a:ext>
            </a:extLst>
          </p:cNvPr>
          <p:cNvSpPr>
            <a:spLocks noGrp="1"/>
          </p:cNvSpPr>
          <p:nvPr>
            <p:ph type="title"/>
          </p:nvPr>
        </p:nvSpPr>
        <p:spPr>
          <a:xfrm>
            <a:off x="1512731" y="881564"/>
            <a:ext cx="9314319" cy="1188720"/>
          </a:xfrm>
        </p:spPr>
        <p:txBody>
          <a:bodyPr/>
          <a:lstStyle/>
          <a:p>
            <a:r>
              <a:rPr lang="en-US" dirty="0"/>
              <a:t>Budget FORMAT helps prevent </a:t>
            </a:r>
            <a:r>
              <a:rPr lang="en-US" b="1" dirty="0"/>
              <a:t>deficits</a:t>
            </a:r>
          </a:p>
        </p:txBody>
      </p:sp>
      <p:graphicFrame>
        <p:nvGraphicFramePr>
          <p:cNvPr id="4" name="Content Placeholder 3">
            <a:extLst>
              <a:ext uri="{FF2B5EF4-FFF2-40B4-BE49-F238E27FC236}">
                <a16:creationId xmlns:a16="http://schemas.microsoft.com/office/drawing/2014/main" id="{C861C89B-D12F-4598-A318-0D43BA8DFBF3}"/>
              </a:ext>
            </a:extLst>
          </p:cNvPr>
          <p:cNvGraphicFramePr>
            <a:graphicFrameLocks noGrp="1"/>
          </p:cNvGraphicFramePr>
          <p:nvPr>
            <p:ph idx="1"/>
            <p:extLst>
              <p:ext uri="{D42A27DB-BD31-4B8C-83A1-F6EECF244321}">
                <p14:modId xmlns:p14="http://schemas.microsoft.com/office/powerpoint/2010/main" val="3596481522"/>
              </p:ext>
            </p:extLst>
          </p:nvPr>
        </p:nvGraphicFramePr>
        <p:xfrm>
          <a:off x="701964" y="2638425"/>
          <a:ext cx="10954327" cy="2325659"/>
        </p:xfrm>
        <a:graphic>
          <a:graphicData uri="http://schemas.openxmlformats.org/drawingml/2006/table">
            <a:tbl>
              <a:tblPr firstRow="1" bandRow="1">
                <a:tableStyleId>{5C22544A-7EE6-4342-B048-85BDC9FD1C3A}</a:tableStyleId>
              </a:tblPr>
              <a:tblGrid>
                <a:gridCol w="3639127">
                  <a:extLst>
                    <a:ext uri="{9D8B030D-6E8A-4147-A177-3AD203B41FA5}">
                      <a16:colId xmlns:a16="http://schemas.microsoft.com/office/drawing/2014/main" val="2059924181"/>
                    </a:ext>
                  </a:extLst>
                </a:gridCol>
                <a:gridCol w="3657600">
                  <a:extLst>
                    <a:ext uri="{9D8B030D-6E8A-4147-A177-3AD203B41FA5}">
                      <a16:colId xmlns:a16="http://schemas.microsoft.com/office/drawing/2014/main" val="3438804800"/>
                    </a:ext>
                  </a:extLst>
                </a:gridCol>
                <a:gridCol w="3657600">
                  <a:extLst>
                    <a:ext uri="{9D8B030D-6E8A-4147-A177-3AD203B41FA5}">
                      <a16:colId xmlns:a16="http://schemas.microsoft.com/office/drawing/2014/main" val="1594559158"/>
                    </a:ext>
                  </a:extLst>
                </a:gridCol>
              </a:tblGrid>
              <a:tr h="370840">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479085404"/>
                  </a:ext>
                </a:extLst>
              </a:tr>
              <a:tr h="370840">
                <a:tc>
                  <a:txBody>
                    <a:bodyPr/>
                    <a:lstStyle/>
                    <a:p>
                      <a:r>
                        <a:rPr lang="en-US" dirty="0"/>
                        <a:t>Start With</a:t>
                      </a:r>
                    </a:p>
                  </a:txBody>
                  <a:tcPr/>
                </a:tc>
                <a:tc>
                  <a:txBody>
                    <a:bodyPr/>
                    <a:lstStyle/>
                    <a:p>
                      <a:r>
                        <a:rPr lang="en-US" dirty="0"/>
                        <a:t>Cash on Hand (Beginning of FY)</a:t>
                      </a:r>
                    </a:p>
                  </a:txBody>
                  <a:tcPr/>
                </a:tc>
                <a:tc>
                  <a:txBody>
                    <a:bodyPr/>
                    <a:lstStyle/>
                    <a:p>
                      <a:r>
                        <a:rPr lang="en-US" dirty="0"/>
                        <a:t>100</a:t>
                      </a:r>
                    </a:p>
                  </a:txBody>
                  <a:tcPr/>
                </a:tc>
                <a:extLst>
                  <a:ext uri="{0D108BD9-81ED-4DB2-BD59-A6C34878D82A}">
                    <a16:rowId xmlns:a16="http://schemas.microsoft.com/office/drawing/2014/main" val="2407074399"/>
                  </a:ext>
                </a:extLst>
              </a:tr>
              <a:tr h="471459">
                <a:tc>
                  <a:txBody>
                    <a:bodyPr/>
                    <a:lstStyle/>
                    <a:p>
                      <a:r>
                        <a:rPr lang="en-US" dirty="0"/>
                        <a:t>Add New</a:t>
                      </a:r>
                    </a:p>
                  </a:txBody>
                  <a:tcPr/>
                </a:tc>
                <a:tc>
                  <a:txBody>
                    <a:bodyPr/>
                    <a:lstStyle/>
                    <a:p>
                      <a:r>
                        <a:rPr lang="en-US" dirty="0"/>
                        <a:t>Estimated Revenue</a:t>
                      </a:r>
                    </a:p>
                  </a:txBody>
                  <a:tcPr/>
                </a:tc>
                <a:tc>
                  <a:txBody>
                    <a:bodyPr/>
                    <a:lstStyle/>
                    <a:p>
                      <a:r>
                        <a:rPr lang="en-US" dirty="0"/>
                        <a:t>500</a:t>
                      </a:r>
                    </a:p>
                  </a:txBody>
                  <a:tcPr/>
                </a:tc>
                <a:extLst>
                  <a:ext uri="{0D108BD9-81ED-4DB2-BD59-A6C34878D82A}">
                    <a16:rowId xmlns:a16="http://schemas.microsoft.com/office/drawing/2014/main" val="1501066088"/>
                  </a:ext>
                </a:extLst>
              </a:tr>
              <a:tr h="370840">
                <a:tc>
                  <a:txBody>
                    <a:bodyPr/>
                    <a:lstStyle/>
                    <a:p>
                      <a:r>
                        <a:rPr lang="en-US" dirty="0"/>
                        <a:t>Equals</a:t>
                      </a:r>
                    </a:p>
                  </a:txBody>
                  <a:tcPr/>
                </a:tc>
                <a:tc>
                  <a:txBody>
                    <a:bodyPr/>
                    <a:lstStyle/>
                    <a:p>
                      <a:r>
                        <a:rPr lang="en-US" dirty="0"/>
                        <a:t>Total Available</a:t>
                      </a:r>
                    </a:p>
                  </a:txBody>
                  <a:tcPr/>
                </a:tc>
                <a:tc>
                  <a:txBody>
                    <a:bodyPr/>
                    <a:lstStyle/>
                    <a:p>
                      <a:r>
                        <a:rPr lang="en-US" dirty="0"/>
                        <a:t>600</a:t>
                      </a:r>
                    </a:p>
                  </a:txBody>
                  <a:tcPr/>
                </a:tc>
                <a:extLst>
                  <a:ext uri="{0D108BD9-81ED-4DB2-BD59-A6C34878D82A}">
                    <a16:rowId xmlns:a16="http://schemas.microsoft.com/office/drawing/2014/main" val="879426883"/>
                  </a:ext>
                </a:extLst>
              </a:tr>
              <a:tr h="370840">
                <a:tc>
                  <a:txBody>
                    <a:bodyPr/>
                    <a:lstStyle/>
                    <a:p>
                      <a:r>
                        <a:rPr lang="en-US" dirty="0"/>
                        <a:t>Less</a:t>
                      </a:r>
                    </a:p>
                  </a:txBody>
                  <a:tcPr/>
                </a:tc>
                <a:tc>
                  <a:txBody>
                    <a:bodyPr/>
                    <a:lstStyle/>
                    <a:p>
                      <a:r>
                        <a:rPr lang="en-US" dirty="0"/>
                        <a:t>Expenditures</a:t>
                      </a:r>
                    </a:p>
                  </a:txBody>
                  <a:tcPr/>
                </a:tc>
                <a:tc>
                  <a:txBody>
                    <a:bodyPr/>
                    <a:lstStyle/>
                    <a:p>
                      <a:r>
                        <a:rPr lang="en-US" dirty="0"/>
                        <a:t>500</a:t>
                      </a:r>
                    </a:p>
                  </a:txBody>
                  <a:tcPr/>
                </a:tc>
                <a:extLst>
                  <a:ext uri="{0D108BD9-81ED-4DB2-BD59-A6C34878D82A}">
                    <a16:rowId xmlns:a16="http://schemas.microsoft.com/office/drawing/2014/main" val="1542809647"/>
                  </a:ext>
                </a:extLst>
              </a:tr>
              <a:tr h="370840">
                <a:tc>
                  <a:txBody>
                    <a:bodyPr/>
                    <a:lstStyle/>
                    <a:p>
                      <a:r>
                        <a:rPr lang="en-US" dirty="0"/>
                        <a:t>Equals</a:t>
                      </a:r>
                    </a:p>
                  </a:txBody>
                  <a:tcPr/>
                </a:tc>
                <a:tc>
                  <a:txBody>
                    <a:bodyPr/>
                    <a:lstStyle/>
                    <a:p>
                      <a:r>
                        <a:rPr lang="en-US" dirty="0"/>
                        <a:t>Estimated Cash on hand at end of FY</a:t>
                      </a:r>
                    </a:p>
                  </a:txBody>
                  <a:tcPr/>
                </a:tc>
                <a:tc>
                  <a:txBody>
                    <a:bodyPr/>
                    <a:lstStyle/>
                    <a:p>
                      <a:r>
                        <a:rPr lang="en-US" dirty="0"/>
                        <a:t>100</a:t>
                      </a:r>
                    </a:p>
                  </a:txBody>
                  <a:tcPr/>
                </a:tc>
                <a:extLst>
                  <a:ext uri="{0D108BD9-81ED-4DB2-BD59-A6C34878D82A}">
                    <a16:rowId xmlns:a16="http://schemas.microsoft.com/office/drawing/2014/main" val="1290787797"/>
                  </a:ext>
                </a:extLst>
              </a:tr>
            </a:tbl>
          </a:graphicData>
        </a:graphic>
      </p:graphicFrame>
    </p:spTree>
    <p:extLst>
      <p:ext uri="{BB962C8B-B14F-4D97-AF65-F5344CB8AC3E}">
        <p14:creationId xmlns:p14="http://schemas.microsoft.com/office/powerpoint/2010/main" val="4092710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E0F01-910E-4E69-B583-F7552C6E8FBA}"/>
              </a:ext>
            </a:extLst>
          </p:cNvPr>
          <p:cNvSpPr>
            <a:spLocks noGrp="1"/>
          </p:cNvSpPr>
          <p:nvPr>
            <p:ph type="ctrTitle"/>
          </p:nvPr>
        </p:nvSpPr>
        <p:spPr/>
        <p:txBody>
          <a:bodyPr/>
          <a:lstStyle/>
          <a:p>
            <a:r>
              <a:rPr lang="en-US" dirty="0"/>
              <a:t>Changing the budget</a:t>
            </a:r>
          </a:p>
        </p:txBody>
      </p:sp>
      <p:sp>
        <p:nvSpPr>
          <p:cNvPr id="3" name="Subtitle 2">
            <a:extLst>
              <a:ext uri="{FF2B5EF4-FFF2-40B4-BE49-F238E27FC236}">
                <a16:creationId xmlns:a16="http://schemas.microsoft.com/office/drawing/2014/main" id="{A3BFD935-F0FD-43C2-9F7E-8A1CDF19689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37858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F5C4C-2A3A-443F-B985-73815FC10126}"/>
              </a:ext>
            </a:extLst>
          </p:cNvPr>
          <p:cNvSpPr>
            <a:spLocks noGrp="1"/>
          </p:cNvSpPr>
          <p:nvPr>
            <p:ph type="title"/>
          </p:nvPr>
        </p:nvSpPr>
        <p:spPr/>
        <p:txBody>
          <a:bodyPr/>
          <a:lstStyle/>
          <a:p>
            <a:r>
              <a:rPr lang="en-US" dirty="0"/>
              <a:t>Two ways to </a:t>
            </a:r>
            <a:r>
              <a:rPr lang="en-US" b="1" dirty="0"/>
              <a:t>change</a:t>
            </a:r>
            <a:r>
              <a:rPr lang="en-US" dirty="0"/>
              <a:t> the budget after adoption </a:t>
            </a:r>
          </a:p>
        </p:txBody>
      </p:sp>
      <p:sp>
        <p:nvSpPr>
          <p:cNvPr id="3" name="Content Placeholder 2">
            <a:extLst>
              <a:ext uri="{FF2B5EF4-FFF2-40B4-BE49-F238E27FC236}">
                <a16:creationId xmlns:a16="http://schemas.microsoft.com/office/drawing/2014/main" id="{4CCD9641-C6C3-4314-97DF-ADFA32EA8F44}"/>
              </a:ext>
            </a:extLst>
          </p:cNvPr>
          <p:cNvSpPr>
            <a:spLocks noGrp="1"/>
          </p:cNvSpPr>
          <p:nvPr>
            <p:ph idx="1"/>
          </p:nvPr>
        </p:nvSpPr>
        <p:spPr>
          <a:xfrm>
            <a:off x="1671782" y="2724728"/>
            <a:ext cx="9157300" cy="3181554"/>
          </a:xfrm>
        </p:spPr>
        <p:txBody>
          <a:bodyPr/>
          <a:lstStyle/>
          <a:p>
            <a:r>
              <a:rPr lang="en-US" dirty="0"/>
              <a:t>A.  </a:t>
            </a:r>
            <a:r>
              <a:rPr lang="en-US" b="1" dirty="0"/>
              <a:t>Transfers between existing line items </a:t>
            </a:r>
            <a:r>
              <a:rPr lang="en-US" dirty="0"/>
              <a:t>in same fund.  But cannot exceed 10 percent of the amount budgeted for that fund.  Example:  May transfer no more than $10,000 in $100,000 fund to other line items in the same fund</a:t>
            </a:r>
          </a:p>
          <a:p>
            <a:r>
              <a:rPr lang="en-US" dirty="0"/>
              <a:t>B</a:t>
            </a:r>
            <a:r>
              <a:rPr lang="en-US" b="1" dirty="0"/>
              <a:t>.  Amend budget </a:t>
            </a:r>
            <a:r>
              <a:rPr lang="en-US" dirty="0"/>
              <a:t>– Same procedure to adopt original budget; on file for inspection; notice published in a newspaper 30 days before the scheduled hearing; conduct the hearing ; and board adopts budget. </a:t>
            </a:r>
          </a:p>
          <a:p>
            <a:r>
              <a:rPr lang="en-US" dirty="0"/>
              <a:t>C.  Can be done anytime.  Even the last day of the fiscal year</a:t>
            </a:r>
          </a:p>
          <a:p>
            <a:endParaRPr lang="en-US" dirty="0"/>
          </a:p>
        </p:txBody>
      </p:sp>
    </p:spTree>
    <p:extLst>
      <p:ext uri="{BB962C8B-B14F-4D97-AF65-F5344CB8AC3E}">
        <p14:creationId xmlns:p14="http://schemas.microsoft.com/office/powerpoint/2010/main" val="205069192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8536</TotalTime>
  <Words>3524</Words>
  <Application>Microsoft Office PowerPoint</Application>
  <PresentationFormat>Widescreen</PresentationFormat>
  <Paragraphs>235</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Gill Sans MT</vt:lpstr>
      <vt:lpstr>Parcel</vt:lpstr>
      <vt:lpstr>Township Budgeting  Bryan E. Smith TOI Executive Director</vt:lpstr>
      <vt:lpstr>Definitions of Some common terms</vt:lpstr>
      <vt:lpstr>Budget and appropriation Ordinance – what is it?</vt:lpstr>
      <vt:lpstr>PowerPoint Presentation</vt:lpstr>
      <vt:lpstr>PowerPoint Presentation</vt:lpstr>
      <vt:lpstr>Expenditure and Revenue Projections for the budget </vt:lpstr>
      <vt:lpstr>Budget FORMAT helps prevent deficits</vt:lpstr>
      <vt:lpstr>Changing the budget</vt:lpstr>
      <vt:lpstr>Two ways to change the budget after adoption </vt:lpstr>
      <vt:lpstr>PowerPoint Presentation</vt:lpstr>
      <vt:lpstr>PowerPoint Presentation</vt:lpstr>
      <vt:lpstr>Do you SALt your finances</vt:lpstr>
      <vt:lpstr>Purchasing</vt:lpstr>
      <vt:lpstr>PowerPoint Presentation</vt:lpstr>
      <vt:lpstr>Budget Management</vt:lpstr>
      <vt:lpstr>PowerPoint Presentation</vt:lpstr>
      <vt:lpstr>PowerPoint Presentation</vt:lpstr>
      <vt:lpstr>PowerPoint Presentation</vt:lpstr>
      <vt:lpstr>PowerPoint Presentation</vt:lpstr>
      <vt:lpstr>Real budgets  vs.  inflated budgets</vt:lpstr>
      <vt:lpstr>PowerPoint Presentation</vt:lpstr>
      <vt:lpstr>PowerPoint Presentation</vt:lpstr>
      <vt:lpstr>PowerPoint Presentation</vt:lpstr>
      <vt:lpstr>PowerPoint Presentation</vt:lpstr>
      <vt:lpstr>Excess Accumulation of Funds</vt:lpstr>
      <vt:lpstr>Excess Accumulation – Why Should I Care?</vt:lpstr>
      <vt:lpstr>So what is “excess” accumulation?</vt:lpstr>
      <vt:lpstr>Not Set in Stone?</vt:lpstr>
      <vt:lpstr>Example – Township GA Fund</vt:lpstr>
      <vt:lpstr>So now what?</vt:lpstr>
      <vt:lpstr>Questions?</vt:lpstr>
      <vt:lpstr>Struggle for control of road district</vt:lpstr>
      <vt:lpstr>PowerPoint Presentation</vt:lpstr>
      <vt:lpstr>Miscellaneous</vt:lpstr>
      <vt:lpstr>PowerPoint Presentation</vt:lpstr>
      <vt:lpstr>PowerPoint Presentation</vt:lpstr>
      <vt:lpstr>questions</vt:lpstr>
      <vt:lpstr>Thank you! Happy budgeting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Township Budgeting  Bryan E. Smith TOI Executive Director</dc:title>
  <dc:creator>Jerry  Crabtree</dc:creator>
  <cp:lastModifiedBy>Jerry  Crabtree</cp:lastModifiedBy>
  <cp:revision>34</cp:revision>
  <cp:lastPrinted>2021-02-17T19:55:41Z</cp:lastPrinted>
  <dcterms:created xsi:type="dcterms:W3CDTF">2018-01-03T19:58:58Z</dcterms:created>
  <dcterms:modified xsi:type="dcterms:W3CDTF">2021-02-23T14:14:46Z</dcterms:modified>
</cp:coreProperties>
</file>