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9" r:id="rId2"/>
    <p:sldId id="340" r:id="rId3"/>
    <p:sldId id="304" r:id="rId4"/>
    <p:sldId id="305" r:id="rId5"/>
    <p:sldId id="306" r:id="rId6"/>
    <p:sldId id="307" r:id="rId7"/>
    <p:sldId id="308" r:id="rId8"/>
    <p:sldId id="320" r:id="rId9"/>
    <p:sldId id="321" r:id="rId10"/>
    <p:sldId id="322" r:id="rId11"/>
    <p:sldId id="323" r:id="rId12"/>
    <p:sldId id="324" r:id="rId13"/>
    <p:sldId id="325" r:id="rId14"/>
    <p:sldId id="326" r:id="rId15"/>
    <p:sldId id="327" r:id="rId16"/>
    <p:sldId id="328" r:id="rId17"/>
    <p:sldId id="334" r:id="rId18"/>
    <p:sldId id="335" r:id="rId19"/>
    <p:sldId id="336" r:id="rId20"/>
    <p:sldId id="337" r:id="rId21"/>
    <p:sldId id="341" r:id="rId22"/>
    <p:sldId id="342" r:id="rId23"/>
    <p:sldId id="343" r:id="rId24"/>
    <p:sldId id="344" r:id="rId25"/>
    <p:sldId id="345" r:id="rId26"/>
    <p:sldId id="346" r:id="rId27"/>
    <p:sldId id="359" r:id="rId28"/>
    <p:sldId id="360" r:id="rId29"/>
    <p:sldId id="358" r:id="rId30"/>
    <p:sldId id="347" r:id="rId31"/>
    <p:sldId id="348" r:id="rId32"/>
    <p:sldId id="349" r:id="rId33"/>
    <p:sldId id="350" r:id="rId34"/>
    <p:sldId id="351" r:id="rId35"/>
    <p:sldId id="352" r:id="rId36"/>
    <p:sldId id="353" r:id="rId37"/>
    <p:sldId id="354" r:id="rId38"/>
    <p:sldId id="355" r:id="rId39"/>
    <p:sldId id="356" r:id="rId40"/>
    <p:sldId id="357" r:id="rId41"/>
    <p:sldId id="364" r:id="rId42"/>
    <p:sldId id="366" r:id="rId43"/>
    <p:sldId id="365" r:id="rId44"/>
    <p:sldId id="363" r:id="rId45"/>
    <p:sldId id="362" r:id="rId46"/>
    <p:sldId id="368" r:id="rId47"/>
    <p:sldId id="367" r:id="rId48"/>
    <p:sldId id="339" r:id="rId4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737B"/>
    <a:srgbClr val="BF31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4" d="100"/>
          <a:sy n="84" d="100"/>
        </p:scale>
        <p:origin x="629" y="77"/>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82" d="100"/>
          <a:sy n="82" d="100"/>
        </p:scale>
        <p:origin x="375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27" tIns="46564" rIns="93127" bIns="46564" rtlCol="0"/>
          <a:lstStyle>
            <a:lvl1pPr algn="l">
              <a:defRPr sz="1200"/>
            </a:lvl1pPr>
          </a:lstStyle>
          <a:p>
            <a:endParaRPr lang="en-US" dirty="0"/>
          </a:p>
        </p:txBody>
      </p:sp>
      <p:sp>
        <p:nvSpPr>
          <p:cNvPr id="6" name="Slide Number Placeholder 4"/>
          <p:cNvSpPr>
            <a:spLocks noGrp="1"/>
          </p:cNvSpPr>
          <p:nvPr>
            <p:ph type="sldNum" sz="quarter" idx="3"/>
          </p:nvPr>
        </p:nvSpPr>
        <p:spPr>
          <a:xfrm>
            <a:off x="0" y="8853715"/>
            <a:ext cx="7008778" cy="219729"/>
          </a:xfrm>
          <a:prstGeom prst="rect">
            <a:avLst/>
          </a:prstGeom>
        </p:spPr>
        <p:txBody>
          <a:bodyPr vert="horz" lIns="93141" tIns="46571" rIns="93141" bIns="46571" rtlCol="0" anchor="b"/>
          <a:lstStyle>
            <a:lvl1pPr algn="r">
              <a:defRPr sz="1200"/>
            </a:lvl1pPr>
          </a:lstStyle>
          <a:p>
            <a:pPr algn="ctr"/>
            <a:r>
              <a:rPr lang="en-US" sz="1100" dirty="0">
                <a:latin typeface="Segoe UI" panose="020B0502040204020203" pitchFamily="34" charset="0"/>
                <a:cs typeface="Segoe UI" panose="020B0502040204020203" pitchFamily="34" charset="0"/>
              </a:rPr>
              <a:t>-</a:t>
            </a:r>
            <a:fld id="{9D438C12-29C9-4522-80D5-7FE802C8C8BF}" type="slidenum">
              <a:rPr lang="en-US" sz="1100">
                <a:latin typeface="Segoe UI" panose="020B0502040204020203" pitchFamily="34" charset="0"/>
                <a:cs typeface="Segoe UI" panose="020B0502040204020203" pitchFamily="34" charset="0"/>
              </a:rPr>
              <a:pPr algn="ctr"/>
              <a:t>‹#›</a:t>
            </a:fld>
            <a:r>
              <a:rPr lang="en-US" sz="1100" dirty="0">
                <a:latin typeface="Segoe UI" panose="020B0502040204020203" pitchFamily="34" charset="0"/>
                <a:cs typeface="Segoe UI" panose="020B0502040204020203" pitchFamily="34" charset="0"/>
              </a:rPr>
              <a:t>-</a:t>
            </a:r>
          </a:p>
        </p:txBody>
      </p:sp>
    </p:spTree>
    <p:extLst>
      <p:ext uri="{BB962C8B-B14F-4D97-AF65-F5344CB8AC3E}">
        <p14:creationId xmlns:p14="http://schemas.microsoft.com/office/powerpoint/2010/main" val="2816188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27" tIns="46564" rIns="93127" bIns="46564"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27" tIns="46564" rIns="93127" bIns="46564" rtlCol="0"/>
          <a:lstStyle>
            <a:lvl1pPr algn="r">
              <a:defRPr sz="1200"/>
            </a:lvl1pPr>
          </a:lstStyle>
          <a:p>
            <a:fld id="{F042F229-E1D6-4C33-AE98-AF30AF0C9469}" type="datetimeFigureOut">
              <a:rPr lang="en-US" smtClean="0"/>
              <a:pPr/>
              <a:t>6/17/2021</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27" tIns="46564" rIns="93127" bIns="46564"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27" tIns="46564" rIns="93127" bIns="465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27" tIns="46564" rIns="93127" bIns="4656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27" tIns="46564" rIns="93127" bIns="46564" rtlCol="0" anchor="b"/>
          <a:lstStyle>
            <a:lvl1pPr algn="r">
              <a:defRPr sz="1200"/>
            </a:lvl1pPr>
          </a:lstStyle>
          <a:p>
            <a:fld id="{C80A15EF-69EF-4A3D-B485-7287C5A82DDC}" type="slidenum">
              <a:rPr lang="en-US" smtClean="0"/>
              <a:pPr/>
              <a:t>‹#›</a:t>
            </a:fld>
            <a:endParaRPr lang="en-US" dirty="0"/>
          </a:p>
        </p:txBody>
      </p:sp>
    </p:spTree>
    <p:extLst>
      <p:ext uri="{BB962C8B-B14F-4D97-AF65-F5344CB8AC3E}">
        <p14:creationId xmlns:p14="http://schemas.microsoft.com/office/powerpoint/2010/main" val="324384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914400" y="2514600"/>
            <a:ext cx="10363200" cy="1085850"/>
          </a:xfrm>
        </p:spPr>
        <p:txBody>
          <a:bodyPr anchor="t">
            <a:normAutofit/>
          </a:bodyPr>
          <a:lstStyle>
            <a:lvl1pPr>
              <a:defRPr sz="2600">
                <a:solidFill>
                  <a:srgbClr val="BF311A"/>
                </a:solidFill>
                <a:latin typeface="Garamond" pitchFamily="18" charset="0"/>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828800" y="5943600"/>
            <a:ext cx="8534400" cy="685800"/>
          </a:xfrm>
        </p:spPr>
        <p:txBody>
          <a:bodyPr anchor="ctr">
            <a:normAutofit/>
          </a:bodyPr>
          <a:lstStyle>
            <a:lvl1pPr marL="0" indent="0" algn="ctr">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Date</a:t>
            </a:r>
          </a:p>
          <a:p>
            <a:r>
              <a:rPr lang="en-US" dirty="0" smtClean="0"/>
              <a:t>Location</a:t>
            </a:r>
            <a:endParaRPr lang="en-US" dirty="0"/>
          </a:p>
        </p:txBody>
      </p:sp>
      <p:sp>
        <p:nvSpPr>
          <p:cNvPr id="4" name="Date Placeholder 3"/>
          <p:cNvSpPr>
            <a:spLocks noGrp="1"/>
          </p:cNvSpPr>
          <p:nvPr>
            <p:ph type="dt" sz="half" idx="10"/>
          </p:nvPr>
        </p:nvSpPr>
        <p:spPr/>
        <p:txBody>
          <a:bodyPr/>
          <a:lstStyle/>
          <a:p>
            <a:fld id="{5241C924-376E-40E9-8115-45ACC68AA261}" type="datetime1">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05551A-F5EB-4CF5-8A31-B48EFA7F169A}"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389717" y="4800600"/>
            <a:ext cx="7315200" cy="566738"/>
          </a:xfrm>
        </p:spPr>
        <p:txBody>
          <a:bodyPr anchor="b"/>
          <a:lstStyle>
            <a:lvl1pPr algn="ctr">
              <a:defRPr sz="2000" b="1">
                <a:solidFill>
                  <a:srgbClr val="BF311A"/>
                </a:solidFill>
                <a:latin typeface="Garamond"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lgn="ctr">
              <a:buNone/>
              <a:defRPr sz="1400">
                <a:solidFill>
                  <a:schemeClr val="tx1"/>
                </a:solidFill>
                <a:latin typeface="Arial Narrow"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B2FD60B-C7AE-4388-ADB9-26EEF88E45EC}" type="datetime1">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05551A-F5EB-4CF5-8A31-B48EFA7F169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914400" y="2057401"/>
            <a:ext cx="7924800" cy="1828799"/>
          </a:xfrm>
        </p:spPr>
        <p:txBody>
          <a:bodyPr>
            <a:normAutofit/>
          </a:bodyPr>
          <a:lstStyle>
            <a:lvl1pPr algn="r">
              <a:defRPr sz="4000">
                <a:solidFill>
                  <a:srgbClr val="BF311A"/>
                </a:solidFill>
                <a:latin typeface="Garamond"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3886200"/>
            <a:ext cx="7924800" cy="914400"/>
          </a:xfrm>
        </p:spPr>
        <p:txBody>
          <a:bodyPr anchor="ctr"/>
          <a:lstStyle>
            <a:lvl1pPr marL="0" indent="0" algn="r">
              <a:buNone/>
              <a:defRPr>
                <a:solidFill>
                  <a:schemeClr val="tx1"/>
                </a:solidFill>
                <a:latin typeface="Arial Narrow"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295400" y="6356351"/>
            <a:ext cx="2844800" cy="365125"/>
          </a:xfrm>
        </p:spPr>
        <p:txBody>
          <a:bodyPr/>
          <a:lstStyle/>
          <a:p>
            <a:fld id="{137496A6-9DCE-4039-9EF0-A615C611A08E}" type="datetime1">
              <a:rPr lang="en-US" smtClean="0"/>
              <a:pPr/>
              <a:t>6/17/2021</a:t>
            </a:fld>
            <a:endParaRPr lang="en-US" dirty="0"/>
          </a:p>
        </p:txBody>
      </p:sp>
      <p:sp>
        <p:nvSpPr>
          <p:cNvPr id="6" name="Slide Number Placeholder 5"/>
          <p:cNvSpPr>
            <a:spLocks noGrp="1"/>
          </p:cNvSpPr>
          <p:nvPr>
            <p:ph type="sldNum" sz="quarter" idx="12"/>
          </p:nvPr>
        </p:nvSpPr>
        <p:spPr>
          <a:xfrm>
            <a:off x="4673600" y="6356351"/>
            <a:ext cx="2844800" cy="365125"/>
          </a:xfrm>
        </p:spPr>
        <p:txBody>
          <a:bodyPr/>
          <a:lstStyle>
            <a:lvl1pPr algn="ctr">
              <a:defRPr/>
            </a:lvl1pPr>
          </a:lstStyle>
          <a:p>
            <a:fld id="{5505551A-F5EB-4CF5-8A31-B48EFA7F169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600" y="457200"/>
            <a:ext cx="10972800" cy="1143000"/>
          </a:xfrm>
        </p:spPr>
        <p:txBody>
          <a:bodyPr>
            <a:normAutofit/>
          </a:bodyPr>
          <a:lstStyle>
            <a:lvl1pPr algn="l">
              <a:defRPr sz="4000">
                <a:solidFill>
                  <a:srgbClr val="BF311A"/>
                </a:solidFill>
                <a:latin typeface="Garamond"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9600" y="1600202"/>
            <a:ext cx="10972800" cy="4114799"/>
          </a:xfrm>
        </p:spPr>
        <p:txBody>
          <a:bodyPr/>
          <a:lstStyle>
            <a:lvl1pPr>
              <a:spcBef>
                <a:spcPts val="0"/>
              </a:spcBef>
              <a:spcAft>
                <a:spcPts val="1200"/>
              </a:spcAft>
              <a:defRPr>
                <a:solidFill>
                  <a:schemeClr val="tx1"/>
                </a:solidFill>
                <a:latin typeface="Arial Narrow" pitchFamily="34" charset="0"/>
              </a:defRPr>
            </a:lvl1pPr>
            <a:lvl2pPr>
              <a:spcBef>
                <a:spcPts val="0"/>
              </a:spcBef>
              <a:spcAft>
                <a:spcPts val="600"/>
              </a:spcAft>
              <a:defRPr>
                <a:solidFill>
                  <a:schemeClr val="tx1"/>
                </a:solidFill>
                <a:latin typeface="Arial Narrow" pitchFamily="34" charset="0"/>
              </a:defRPr>
            </a:lvl2pPr>
            <a:lvl3pPr>
              <a:spcBef>
                <a:spcPts val="0"/>
              </a:spcBef>
              <a:spcAft>
                <a:spcPts val="1200"/>
              </a:spcAft>
              <a:defRPr>
                <a:solidFill>
                  <a:schemeClr val="tx1"/>
                </a:solidFill>
                <a:latin typeface="Arial Narrow" pitchFamily="34" charset="0"/>
              </a:defRPr>
            </a:lvl3pPr>
            <a:lvl4pPr>
              <a:spcBef>
                <a:spcPts val="0"/>
              </a:spcBef>
              <a:spcAft>
                <a:spcPts val="1200"/>
              </a:spcAft>
              <a:defRPr>
                <a:solidFill>
                  <a:schemeClr val="tx1"/>
                </a:solidFill>
                <a:latin typeface="Arial Narrow" pitchFamily="34" charset="0"/>
              </a:defRPr>
            </a:lvl4pPr>
            <a:lvl5pPr>
              <a:spcBef>
                <a:spcPts val="0"/>
              </a:spcBef>
              <a:spcAft>
                <a:spcPts val="600"/>
              </a:spcAft>
              <a:defRPr>
                <a:solidFill>
                  <a:schemeClr val="tx1"/>
                </a:solidFill>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963D41F-0D44-47C0-84E9-F3E793183DA3}" type="datetime1">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05551A-F5EB-4CF5-8A31-B48EFA7F169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hasCustomPrompt="1"/>
          </p:nvPr>
        </p:nvSpPr>
        <p:spPr>
          <a:xfrm>
            <a:off x="3352801" y="4406901"/>
            <a:ext cx="7973483" cy="1362075"/>
          </a:xfrm>
        </p:spPr>
        <p:txBody>
          <a:bodyPr anchor="t"/>
          <a:lstStyle>
            <a:lvl1pPr algn="l">
              <a:defRPr sz="4000" b="1" cap="none">
                <a:solidFill>
                  <a:srgbClr val="BF311A"/>
                </a:solidFill>
                <a:latin typeface="Garamond"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352801" y="2906713"/>
            <a:ext cx="7973483" cy="1500187"/>
          </a:xfrm>
        </p:spPr>
        <p:txBody>
          <a:bodyPr anchor="b"/>
          <a:lstStyle>
            <a:lvl1pPr marL="0" indent="0">
              <a:buNone/>
              <a:defRPr sz="2000">
                <a:solidFill>
                  <a:schemeClr val="tx1"/>
                </a:solidFill>
                <a:latin typeface="Arial Narrow"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1B1D8F8-7053-4AAB-9179-3D4BF5BB3510}" type="datetime1">
              <a:rPr lang="en-US" smtClean="0"/>
              <a:pPr/>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05551A-F5EB-4CF5-8A31-B48EFA7F169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normAutofit/>
          </a:bodyPr>
          <a:lstStyle>
            <a:lvl1pPr algn="l">
              <a:defRPr sz="4000">
                <a:solidFill>
                  <a:srgbClr val="BF311A"/>
                </a:solidFill>
                <a:latin typeface="Garamond"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1600201"/>
            <a:ext cx="5384800" cy="4114800"/>
          </a:xfrm>
        </p:spPr>
        <p:txBody>
          <a:bodyPr/>
          <a:lstStyle>
            <a:lvl1pPr>
              <a:defRPr sz="2800">
                <a:solidFill>
                  <a:schemeClr val="tx1"/>
                </a:solidFill>
                <a:latin typeface="Arial Narrow" pitchFamily="34" charset="0"/>
              </a:defRPr>
            </a:lvl1pPr>
            <a:lvl2pPr>
              <a:defRPr sz="2400">
                <a:solidFill>
                  <a:schemeClr val="tx1"/>
                </a:solidFill>
                <a:latin typeface="Arial Narrow" pitchFamily="34" charset="0"/>
              </a:defRPr>
            </a:lvl2pPr>
            <a:lvl3pPr>
              <a:defRPr sz="2000">
                <a:solidFill>
                  <a:schemeClr val="tx1"/>
                </a:solidFill>
                <a:latin typeface="Arial Narrow" pitchFamily="34" charset="0"/>
              </a:defRPr>
            </a:lvl3pPr>
            <a:lvl4pPr>
              <a:defRPr sz="1800">
                <a:solidFill>
                  <a:schemeClr val="tx1"/>
                </a:solidFill>
                <a:latin typeface="Arial Narrow" pitchFamily="34" charset="0"/>
              </a:defRPr>
            </a:lvl4pPr>
            <a:lvl5pPr>
              <a:defRPr sz="1800">
                <a:solidFill>
                  <a:schemeClr val="tx1"/>
                </a:solidFill>
                <a:latin typeface="Arial Narrow"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600201"/>
            <a:ext cx="5384800" cy="4114800"/>
          </a:xfrm>
        </p:spPr>
        <p:txBody>
          <a:bodyPr/>
          <a:lstStyle>
            <a:lvl1pPr>
              <a:defRPr sz="2800">
                <a:solidFill>
                  <a:schemeClr val="tx1"/>
                </a:solidFill>
                <a:latin typeface="Arial Narrow" pitchFamily="34" charset="0"/>
              </a:defRPr>
            </a:lvl1pPr>
            <a:lvl2pPr>
              <a:defRPr sz="2400">
                <a:solidFill>
                  <a:schemeClr val="tx1"/>
                </a:solidFill>
                <a:latin typeface="Arial Narrow" pitchFamily="34" charset="0"/>
              </a:defRPr>
            </a:lvl2pPr>
            <a:lvl3pPr>
              <a:defRPr sz="2000">
                <a:solidFill>
                  <a:schemeClr val="tx1"/>
                </a:solidFill>
                <a:latin typeface="Arial Narrow" pitchFamily="34" charset="0"/>
              </a:defRPr>
            </a:lvl3pPr>
            <a:lvl4pPr>
              <a:defRPr sz="1800">
                <a:solidFill>
                  <a:schemeClr val="tx1"/>
                </a:solidFill>
                <a:latin typeface="Arial Narrow" pitchFamily="34" charset="0"/>
              </a:defRPr>
            </a:lvl4pPr>
            <a:lvl5pPr>
              <a:defRPr sz="1800">
                <a:solidFill>
                  <a:schemeClr val="tx1"/>
                </a:solidFill>
                <a:latin typeface="Arial Narrow"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EA94F0D-B076-4E7F-AF68-61777166A900}" type="datetime1">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05551A-F5EB-4CF5-8A31-B48EFA7F169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600" y="457200"/>
            <a:ext cx="10972800" cy="1143000"/>
          </a:xfrm>
        </p:spPr>
        <p:txBody>
          <a:bodyPr>
            <a:normAutofit/>
          </a:bodyPr>
          <a:lstStyle>
            <a:lvl1pPr algn="l">
              <a:defRPr sz="4000">
                <a:solidFill>
                  <a:srgbClr val="BF311A"/>
                </a:solidFill>
                <a:latin typeface="Garamond"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0"/>
            <a:ext cx="5386917" cy="574675"/>
          </a:xfrm>
        </p:spPr>
        <p:txBody>
          <a:bodyPr anchor="b"/>
          <a:lstStyle>
            <a:lvl1pPr marL="0" indent="0">
              <a:buNone/>
              <a:defRPr sz="2400" b="1">
                <a:solidFill>
                  <a:schemeClr val="tx1"/>
                </a:solidFill>
                <a:latin typeface="Arial Narrow"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2174876"/>
            <a:ext cx="5386917" cy="3540125"/>
          </a:xfrm>
        </p:spPr>
        <p:txBody>
          <a:bodyPr/>
          <a:lstStyle>
            <a:lvl1pPr>
              <a:defRPr sz="2400">
                <a:solidFill>
                  <a:schemeClr val="tx1"/>
                </a:solidFill>
                <a:latin typeface="Arial Narrow" pitchFamily="34" charset="0"/>
              </a:defRPr>
            </a:lvl1pPr>
            <a:lvl2pPr>
              <a:defRPr sz="2000">
                <a:solidFill>
                  <a:schemeClr val="tx1"/>
                </a:solidFill>
                <a:latin typeface="Arial Narrow" pitchFamily="34" charset="0"/>
              </a:defRPr>
            </a:lvl2pPr>
            <a:lvl3pPr>
              <a:defRPr sz="1800">
                <a:solidFill>
                  <a:schemeClr val="tx1"/>
                </a:solidFill>
                <a:latin typeface="Arial Narrow" pitchFamily="34" charset="0"/>
              </a:defRPr>
            </a:lvl3pPr>
            <a:lvl4pPr>
              <a:defRPr sz="1600">
                <a:solidFill>
                  <a:schemeClr val="tx1"/>
                </a:solidFill>
                <a:latin typeface="Arial Narrow" pitchFamily="34" charset="0"/>
              </a:defRPr>
            </a:lvl4pPr>
            <a:lvl5pPr>
              <a:defRPr sz="1600">
                <a:solidFill>
                  <a:schemeClr val="tx1"/>
                </a:solidFill>
                <a:latin typeface="Arial Narrow"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3368" y="1600200"/>
            <a:ext cx="5389033" cy="574675"/>
          </a:xfrm>
        </p:spPr>
        <p:txBody>
          <a:bodyPr anchor="b"/>
          <a:lstStyle>
            <a:lvl1pPr marL="0" indent="0">
              <a:buNone/>
              <a:defRPr sz="2400" b="1">
                <a:solidFill>
                  <a:schemeClr val="tx1"/>
                </a:solidFill>
                <a:latin typeface="Arial Narrow"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93368" y="2174876"/>
            <a:ext cx="5389033" cy="3540125"/>
          </a:xfrm>
        </p:spPr>
        <p:txBody>
          <a:bodyPr/>
          <a:lstStyle>
            <a:lvl1pPr>
              <a:defRPr sz="2400">
                <a:solidFill>
                  <a:schemeClr val="tx1"/>
                </a:solidFill>
                <a:latin typeface="Arial Narrow" pitchFamily="34" charset="0"/>
              </a:defRPr>
            </a:lvl1pPr>
            <a:lvl2pPr>
              <a:defRPr sz="2000">
                <a:solidFill>
                  <a:schemeClr val="tx1"/>
                </a:solidFill>
                <a:latin typeface="Arial Narrow" pitchFamily="34" charset="0"/>
              </a:defRPr>
            </a:lvl2pPr>
            <a:lvl3pPr>
              <a:defRPr sz="1800">
                <a:solidFill>
                  <a:schemeClr val="tx1"/>
                </a:solidFill>
                <a:latin typeface="Arial Narrow" pitchFamily="34" charset="0"/>
              </a:defRPr>
            </a:lvl3pPr>
            <a:lvl4pPr>
              <a:defRPr sz="1600">
                <a:solidFill>
                  <a:schemeClr val="tx1"/>
                </a:solidFill>
                <a:latin typeface="Arial Narrow" pitchFamily="34" charset="0"/>
              </a:defRPr>
            </a:lvl4pPr>
            <a:lvl5pPr>
              <a:defRPr sz="1600">
                <a:solidFill>
                  <a:schemeClr val="tx1"/>
                </a:solidFill>
                <a:latin typeface="Arial Narrow"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68809B8E-8037-4884-BC68-4832CFD6FA3A}" type="datetime1">
              <a:rPr lang="en-US" smtClean="0"/>
              <a:pPr/>
              <a:t>6/17/2021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05551A-F5EB-4CF5-8A31-B48EFA7F169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600" y="457200"/>
            <a:ext cx="10972800" cy="1143000"/>
          </a:xfrm>
        </p:spPr>
        <p:txBody>
          <a:bodyPr>
            <a:normAutofit/>
          </a:bodyPr>
          <a:lstStyle>
            <a:lvl1pPr algn="l">
              <a:defRPr sz="4000">
                <a:solidFill>
                  <a:srgbClr val="BF311A"/>
                </a:solidFill>
                <a:latin typeface="Garamond" pitchFamily="18"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2D4F321-A240-4603-8D90-70AFAB2E76EB}" type="datetime1">
              <a:rPr lang="en-US" smtClean="0"/>
              <a:pPr/>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505551A-F5EB-4CF5-8A31-B48EFA7F169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39FFDC-0624-4CE1-B0AE-79BDCFC6D339}" type="datetime1">
              <a:rPr lang="en-US" smtClean="0"/>
              <a:pPr/>
              <a:t>6/17/2021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505551A-F5EB-4CF5-8A31-B48EFA7F169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601" y="457200"/>
            <a:ext cx="4011084" cy="1143000"/>
          </a:xfrm>
        </p:spPr>
        <p:txBody>
          <a:bodyPr anchor="b"/>
          <a:lstStyle>
            <a:lvl1pPr algn="l">
              <a:defRPr sz="2000" b="1">
                <a:solidFill>
                  <a:schemeClr val="tx1"/>
                </a:solidFill>
                <a:latin typeface="Arial Narrow"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66733" y="1600201"/>
            <a:ext cx="6815667" cy="4114800"/>
          </a:xfrm>
        </p:spPr>
        <p:txBody>
          <a:bodyPr/>
          <a:lstStyle>
            <a:lvl1pPr>
              <a:defRPr sz="3200">
                <a:solidFill>
                  <a:schemeClr val="tx1"/>
                </a:solidFill>
                <a:latin typeface="Arial Narrow" pitchFamily="34" charset="0"/>
              </a:defRPr>
            </a:lvl1pPr>
            <a:lvl2pPr>
              <a:defRPr sz="2800">
                <a:solidFill>
                  <a:schemeClr val="tx1"/>
                </a:solidFill>
                <a:latin typeface="Arial Narrow" pitchFamily="34" charset="0"/>
              </a:defRPr>
            </a:lvl2pPr>
            <a:lvl3pPr>
              <a:defRPr sz="2400">
                <a:solidFill>
                  <a:schemeClr val="tx1"/>
                </a:solidFill>
                <a:latin typeface="Arial Narrow" pitchFamily="34" charset="0"/>
              </a:defRPr>
            </a:lvl3pPr>
            <a:lvl4pPr>
              <a:defRPr sz="2000">
                <a:solidFill>
                  <a:schemeClr val="tx1"/>
                </a:solidFill>
                <a:latin typeface="Arial Narrow" pitchFamily="34" charset="0"/>
              </a:defRPr>
            </a:lvl4pPr>
            <a:lvl5pPr>
              <a:defRPr sz="2000">
                <a:solidFill>
                  <a:schemeClr val="tx1"/>
                </a:solidFill>
                <a:latin typeface="Arial Narrow"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1" y="1600201"/>
            <a:ext cx="4011084" cy="4114800"/>
          </a:xfrm>
        </p:spPr>
        <p:txBody>
          <a:bodyPr/>
          <a:lstStyle>
            <a:lvl1pPr marL="0" indent="0">
              <a:buNone/>
              <a:defRPr sz="1400">
                <a:solidFill>
                  <a:schemeClr val="tx1"/>
                </a:solidFill>
                <a:latin typeface="Arial Narrow"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4D28380-D4BE-407C-AE42-6F8D111C11AC}" type="datetime1">
              <a:rPr lang="en-US" smtClean="0"/>
              <a:pPr/>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05551A-F5EB-4CF5-8A31-B48EFA7F169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DDFAB-35D9-4A8E-8161-5AC9D5F4DEAD}" type="datetime1">
              <a:rPr lang="en-US" smtClean="0"/>
              <a:pPr/>
              <a:t>6/17/2021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5551A-F5EB-4CF5-8A31-B48EFA7F169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hyperlink" Target="mailto:akeyt@heylroyster.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0" y="1866332"/>
            <a:ext cx="11934967" cy="1085850"/>
          </a:xfrm>
        </p:spPr>
        <p:txBody>
          <a:bodyPr>
            <a:normAutofit fontScale="90000"/>
          </a:bodyPr>
          <a:lstStyle/>
          <a:p>
            <a:r>
              <a:rPr lang="en-US" altLang="en-US" sz="3600" b="1" dirty="0" smtClean="0">
                <a:latin typeface="Arial" panose="020B0604020202020204" pitchFamily="34" charset="0"/>
                <a:cs typeface="Arial" panose="020B0604020202020204" pitchFamily="34" charset="0"/>
              </a:rPr>
              <a:t>Illinois </a:t>
            </a:r>
            <a:r>
              <a:rPr lang="en-US" altLang="en-US" sz="3600" b="1" dirty="0">
                <a:latin typeface="Arial" panose="020B0604020202020204" pitchFamily="34" charset="0"/>
                <a:cs typeface="Arial" panose="020B0604020202020204" pitchFamily="34" charset="0"/>
              </a:rPr>
              <a:t>Open Meetings </a:t>
            </a:r>
            <a:r>
              <a:rPr lang="en-US" altLang="en-US" sz="3600" b="1" dirty="0" smtClean="0">
                <a:latin typeface="Arial" panose="020B0604020202020204" pitchFamily="34" charset="0"/>
                <a:cs typeface="Arial" panose="020B0604020202020204" pitchFamily="34" charset="0"/>
              </a:rPr>
              <a:t>Act</a:t>
            </a:r>
            <a:br>
              <a:rPr lang="en-US" altLang="en-US" sz="3600" b="1" dirty="0" smtClean="0">
                <a:latin typeface="Arial" panose="020B0604020202020204" pitchFamily="34" charset="0"/>
                <a:cs typeface="Arial" panose="020B0604020202020204" pitchFamily="34" charset="0"/>
              </a:rPr>
            </a:br>
            <a:r>
              <a:rPr lang="en-US" altLang="en-US" sz="3600" b="1" dirty="0" smtClean="0">
                <a:latin typeface="Arial" panose="020B0604020202020204" pitchFamily="34" charset="0"/>
                <a:cs typeface="Arial" panose="020B0604020202020204" pitchFamily="34" charset="0"/>
              </a:rPr>
              <a:t>(with bonus best practices for </a:t>
            </a:r>
            <a:r>
              <a:rPr lang="en-US" altLang="en-US" sz="3600" b="1" dirty="0" err="1" smtClean="0">
                <a:latin typeface="Arial" panose="020B0604020202020204" pitchFamily="34" charset="0"/>
                <a:cs typeface="Arial" panose="020B0604020202020204" pitchFamily="34" charset="0"/>
              </a:rPr>
              <a:t>FOIA</a:t>
            </a:r>
            <a:r>
              <a:rPr lang="en-US" altLang="en-US" sz="3600" b="1" smtClean="0">
                <a:latin typeface="Arial" panose="020B0604020202020204" pitchFamily="34" charset="0"/>
                <a:cs typeface="Arial" panose="020B0604020202020204" pitchFamily="34" charset="0"/>
              </a:rPr>
              <a:t>)</a:t>
            </a:r>
            <a:r>
              <a:rPr lang="en-US" altLang="en-US" sz="3600" b="1" dirty="0" smtClean="0">
                <a:latin typeface="Arial" panose="020B0604020202020204" pitchFamily="34" charset="0"/>
                <a:cs typeface="Arial" panose="020B0604020202020204" pitchFamily="34" charset="0"/>
              </a:rPr>
              <a:t/>
            </a:r>
            <a:br>
              <a:rPr lang="en-US" altLang="en-US" sz="3600" b="1" dirty="0" smtClean="0">
                <a:latin typeface="Arial" panose="020B0604020202020204" pitchFamily="34" charset="0"/>
                <a:cs typeface="Arial" panose="020B0604020202020204" pitchFamily="34" charset="0"/>
              </a:rPr>
            </a:br>
            <a:endParaRPr lang="en-US" altLang="en-US" sz="3200" dirty="0">
              <a:latin typeface="Arial" panose="020B0604020202020204" pitchFamily="34" charset="0"/>
              <a:cs typeface="Arial" panose="020B0604020202020204" pitchFamily="34" charset="0"/>
            </a:endParaRPr>
          </a:p>
        </p:txBody>
      </p:sp>
      <p:sp>
        <p:nvSpPr>
          <p:cNvPr id="6" name="Rectangle 5"/>
          <p:cNvSpPr txBox="1">
            <a:spLocks noChangeArrowheads="1"/>
          </p:cNvSpPr>
          <p:nvPr/>
        </p:nvSpPr>
        <p:spPr bwMode="auto">
          <a:xfrm>
            <a:off x="2895600" y="5728648"/>
            <a:ext cx="6477000" cy="1143000"/>
          </a:xfrm>
          <a:prstGeom prst="rect">
            <a:avLst/>
          </a:prstGeom>
          <a:noFill/>
          <a:ln w="9525">
            <a:noFill/>
            <a:miter lim="800000"/>
            <a:headEnd/>
            <a:tailEnd/>
          </a:ln>
          <a:effectLst/>
        </p:spPr>
        <p:txBody>
          <a:bodyPr/>
          <a:lstStyle/>
          <a:p>
            <a:pPr algn="ctr">
              <a:spcAft>
                <a:spcPts val="200"/>
              </a:spcAft>
              <a:buClr>
                <a:srgbClr val="9C110E"/>
              </a:buClr>
              <a:defRPr/>
            </a:pPr>
            <a:r>
              <a:rPr lang="en-US" b="1" dirty="0" smtClean="0"/>
              <a:t>2021 Township Officials of Illinois</a:t>
            </a:r>
          </a:p>
          <a:p>
            <a:pPr algn="ctr">
              <a:spcAft>
                <a:spcPts val="200"/>
              </a:spcAft>
              <a:buClr>
                <a:srgbClr val="9C110E"/>
              </a:buClr>
              <a:defRPr/>
            </a:pPr>
            <a:r>
              <a:rPr lang="en-US" b="1" smtClean="0"/>
              <a:t>Webinar series</a:t>
            </a:r>
            <a:endParaRPr lang="en-US" b="1" dirty="0"/>
          </a:p>
          <a:p>
            <a:pPr algn="ctr">
              <a:spcAft>
                <a:spcPts val="200"/>
              </a:spcAft>
              <a:buClr>
                <a:srgbClr val="9C110E"/>
              </a:buClr>
              <a:defRPr/>
            </a:pPr>
            <a:endParaRPr lang="en-US" dirty="0" smtClean="0"/>
          </a:p>
          <a:p>
            <a:pPr algn="ctr">
              <a:spcAft>
                <a:spcPts val="200"/>
              </a:spcAft>
              <a:buClr>
                <a:srgbClr val="9C110E"/>
              </a:buClr>
              <a:defRPr/>
            </a:pPr>
            <a:endParaRPr lang="en-US" sz="2000" kern="0" dirty="0">
              <a:solidFill>
                <a:srgbClr val="000000"/>
              </a:solidFill>
              <a:latin typeface="Arial"/>
            </a:endParaRPr>
          </a:p>
        </p:txBody>
      </p:sp>
      <p:sp>
        <p:nvSpPr>
          <p:cNvPr id="7" name="Rectangle 5"/>
          <p:cNvSpPr txBox="1">
            <a:spLocks noChangeArrowheads="1"/>
          </p:cNvSpPr>
          <p:nvPr/>
        </p:nvSpPr>
        <p:spPr bwMode="auto">
          <a:xfrm>
            <a:off x="533400" y="3629160"/>
            <a:ext cx="5809307" cy="1123223"/>
          </a:xfrm>
          <a:prstGeom prst="rect">
            <a:avLst/>
          </a:prstGeom>
          <a:noFill/>
          <a:ln w="9525">
            <a:noFill/>
            <a:miter lim="800000"/>
            <a:headEnd/>
            <a:tailEnd/>
          </a:ln>
          <a:effectLst/>
        </p:spPr>
        <p:txBody>
          <a:bodyPr/>
          <a:lstStyle/>
          <a:p>
            <a:pPr algn="ctr">
              <a:spcAft>
                <a:spcPts val="200"/>
              </a:spcAft>
              <a:buClr>
                <a:srgbClr val="9C110E"/>
              </a:buClr>
              <a:defRPr/>
            </a:pPr>
            <a:endParaRPr lang="en-US" sz="2000" kern="0" dirty="0">
              <a:solidFill>
                <a:srgbClr val="000000"/>
              </a:solidFill>
              <a:latin typeface="Arial"/>
            </a:endParaRPr>
          </a:p>
          <a:p>
            <a:pPr algn="ctr">
              <a:spcAft>
                <a:spcPts val="200"/>
              </a:spcAft>
              <a:buClr>
                <a:srgbClr val="9C110E"/>
              </a:buClr>
              <a:defRPr/>
            </a:pPr>
            <a:endParaRPr lang="en-US" sz="2000" kern="0" dirty="0">
              <a:solidFill>
                <a:srgbClr val="000000"/>
              </a:solidFill>
              <a:latin typeface="Arial"/>
            </a:endParaRPr>
          </a:p>
        </p:txBody>
      </p:sp>
      <p:sp>
        <p:nvSpPr>
          <p:cNvPr id="8" name="Rectangle 7"/>
          <p:cNvSpPr/>
          <p:nvPr/>
        </p:nvSpPr>
        <p:spPr>
          <a:xfrm>
            <a:off x="3505200" y="3752570"/>
            <a:ext cx="5257800" cy="1066959"/>
          </a:xfrm>
          <a:prstGeom prst="rect">
            <a:avLst/>
          </a:prstGeom>
        </p:spPr>
        <p:txBody>
          <a:bodyPr wrap="square">
            <a:spAutoFit/>
          </a:bodyPr>
          <a:lstStyle/>
          <a:p>
            <a:pPr algn="ctr">
              <a:spcAft>
                <a:spcPts val="200"/>
              </a:spcAft>
              <a:buClr>
                <a:srgbClr val="9C110E"/>
              </a:buClr>
              <a:defRPr/>
            </a:pPr>
            <a:r>
              <a:rPr lang="en-US" sz="2000" kern="0" dirty="0">
                <a:solidFill>
                  <a:srgbClr val="000000"/>
                </a:solidFill>
                <a:latin typeface="Arial"/>
              </a:rPr>
              <a:t>Andrew J. Keyt</a:t>
            </a:r>
          </a:p>
          <a:p>
            <a:pPr algn="ctr">
              <a:spcAft>
                <a:spcPts val="200"/>
              </a:spcAft>
              <a:buClr>
                <a:srgbClr val="9C110E"/>
              </a:buClr>
              <a:defRPr/>
            </a:pPr>
            <a:r>
              <a:rPr lang="en-US" sz="2000" kern="0" dirty="0">
                <a:solidFill>
                  <a:srgbClr val="000000"/>
                </a:solidFill>
                <a:latin typeface="Arial"/>
              </a:rPr>
              <a:t>Heyl, Royster, Voelker &amp; Allen, P.C.</a:t>
            </a:r>
          </a:p>
          <a:p>
            <a:pPr algn="ctr">
              <a:spcAft>
                <a:spcPts val="200"/>
              </a:spcAft>
              <a:buClr>
                <a:srgbClr val="9C110E"/>
              </a:buClr>
              <a:defRPr/>
            </a:pPr>
            <a:r>
              <a:rPr lang="en-US" sz="2000" i="1" kern="0" dirty="0">
                <a:solidFill>
                  <a:srgbClr val="000000"/>
                </a:solidFill>
                <a:latin typeface="Arial"/>
              </a:rPr>
              <a:t>akeyt@heylroyster.com</a:t>
            </a:r>
            <a:endParaRPr lang="en-US" sz="2000" kern="0" dirty="0">
              <a:solidFill>
                <a:srgbClr val="000000"/>
              </a:solidFill>
              <a:latin typeface="Arial"/>
            </a:endParaRPr>
          </a:p>
        </p:txBody>
      </p:sp>
      <p:sp>
        <p:nvSpPr>
          <p:cNvPr id="9" name="Rectangle 8"/>
          <p:cNvSpPr/>
          <p:nvPr/>
        </p:nvSpPr>
        <p:spPr>
          <a:xfrm>
            <a:off x="-1" y="3072640"/>
            <a:ext cx="11934967" cy="461665"/>
          </a:xfrm>
          <a:prstGeom prst="rect">
            <a:avLst/>
          </a:prstGeom>
        </p:spPr>
        <p:txBody>
          <a:bodyPr wrap="square">
            <a:spAutoFit/>
          </a:bodyPr>
          <a:lstStyle/>
          <a:p>
            <a:pPr algn="ctr">
              <a:spcAft>
                <a:spcPts val="800"/>
              </a:spcAft>
              <a:buClr>
                <a:srgbClr val="9C110E"/>
              </a:buClr>
              <a:defRPr/>
            </a:pPr>
            <a:r>
              <a:rPr lang="en-US" sz="2400" i="1" kern="0" dirty="0">
                <a:solidFill>
                  <a:srgbClr val="BF311A"/>
                </a:solidFill>
                <a:latin typeface="Arial"/>
              </a:rPr>
              <a:t>Presented by:</a:t>
            </a:r>
          </a:p>
        </p:txBody>
      </p:sp>
    </p:spTree>
    <p:extLst>
      <p:ext uri="{BB962C8B-B14F-4D97-AF65-F5344CB8AC3E}">
        <p14:creationId xmlns:p14="http://schemas.microsoft.com/office/powerpoint/2010/main" val="3047575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600202"/>
            <a:ext cx="10972800" cy="4419598"/>
          </a:xfrm>
        </p:spPr>
        <p:txBody>
          <a:bodyPr>
            <a:normAutofit fontScale="85000" lnSpcReduction="10000"/>
          </a:bodyPr>
          <a:lstStyle/>
          <a:p>
            <a:pPr>
              <a:lnSpc>
                <a:spcPct val="110000"/>
              </a:lnSpc>
            </a:pPr>
            <a:r>
              <a:rPr lang="en-US" dirty="0"/>
              <a:t>Public notice of all meetings, whether open or closed to the public, shall be given as follows</a:t>
            </a:r>
            <a:r>
              <a:rPr lang="en-US" dirty="0" smtClean="0"/>
              <a:t>:</a:t>
            </a:r>
            <a:endParaRPr lang="en-US" dirty="0"/>
          </a:p>
          <a:p>
            <a:pPr marL="914400" indent="-569913">
              <a:lnSpc>
                <a:spcPct val="110000"/>
              </a:lnSpc>
              <a:buNone/>
            </a:pPr>
            <a:r>
              <a:rPr lang="en-US" dirty="0"/>
              <a:t>(a)	Every public body shall give public notice of the schedule of regular meetings at the beginning of each calendar or fiscal year and shall state the regular dates, times, and places of such meetings. An agenda for each regular meeting shall be </a:t>
            </a:r>
            <a:r>
              <a:rPr lang="en-US" dirty="0" smtClean="0"/>
              <a:t>posted </a:t>
            </a:r>
            <a:r>
              <a:rPr lang="en-US" dirty="0"/>
              <a:t>at the principal office of the public body and at the location where the meeting is to be held at least 48 hours in advance of the holding of the meeting. A public body that has a website that the full-time staff of the public body maintains shall also post on its website the agenda of any regular meetings of the governing body of that public body.</a:t>
            </a:r>
          </a:p>
        </p:txBody>
      </p:sp>
    </p:spTree>
    <p:extLst>
      <p:ext uri="{BB962C8B-B14F-4D97-AF65-F5344CB8AC3E}">
        <p14:creationId xmlns:p14="http://schemas.microsoft.com/office/powerpoint/2010/main" val="940439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860425" indent="-688975">
              <a:buNone/>
            </a:pPr>
            <a:r>
              <a:rPr lang="en-US" dirty="0"/>
              <a:t>(b)	Public notice shall be given by posting a copy of the notice at the principal office of the body holding the meeting or, if no such office exists, at the building in which the meeting is to be held. In addition, a public body that has a website that the full-time staff of the public body maintains shall post notice on its website of all meetings of the governing body of the public body.</a:t>
            </a:r>
          </a:p>
        </p:txBody>
      </p:sp>
    </p:spTree>
    <p:extLst>
      <p:ext uri="{BB962C8B-B14F-4D97-AF65-F5344CB8AC3E}">
        <p14:creationId xmlns:p14="http://schemas.microsoft.com/office/powerpoint/2010/main" val="69744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914400" indent="-742950">
              <a:buNone/>
            </a:pPr>
            <a:r>
              <a:rPr lang="en-US" dirty="0" smtClean="0"/>
              <a:t>(c)	Any </a:t>
            </a:r>
            <a:r>
              <a:rPr lang="en-US" dirty="0"/>
              <a:t>agenda required under this Section shall set forth the general subject matter of any resolution or ordinance that will be the subject of final action at the meeting. The public body conducting a public meeting shall ensure that at least one copy of any requested notice and agenda for the meeting is continuously available for public review during the entire 48-hour period preceding the meeting. Posting of the notice and agenda on a website that is maintained by the public body satisfies the requirement for continuous posting.</a:t>
            </a:r>
          </a:p>
        </p:txBody>
      </p:sp>
    </p:spTree>
    <p:extLst>
      <p:ext uri="{BB962C8B-B14F-4D97-AF65-F5344CB8AC3E}">
        <p14:creationId xmlns:p14="http://schemas.microsoft.com/office/powerpoint/2010/main" val="1949911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lnSpc>
                <a:spcPct val="120000"/>
              </a:lnSpc>
            </a:pPr>
            <a:r>
              <a:rPr lang="en-US" dirty="0"/>
              <a:t>In addition to the notice required by Section 2.02, each body subject to this Act must, at the beginning of each calendar or fiscal year, prepare and make available a schedule of all its regular meetings for such calendar or fiscal year, listing the times and places of such meetings. </a:t>
            </a:r>
          </a:p>
          <a:p>
            <a:pPr>
              <a:lnSpc>
                <a:spcPct val="120000"/>
              </a:lnSpc>
            </a:pPr>
            <a:r>
              <a:rPr lang="en-US" dirty="0"/>
              <a:t>If a change is made in regular meeting dates, at least 10 days’ notice of such change shall be given by publication in a newspaper or general circulation in the area in which such body functions</a:t>
            </a:r>
            <a:r>
              <a:rPr lang="en-US" dirty="0" smtClean="0"/>
              <a:t>.</a:t>
            </a:r>
            <a:endParaRPr lang="en-US" dirty="0"/>
          </a:p>
          <a:p>
            <a:pPr>
              <a:lnSpc>
                <a:spcPct val="120000"/>
              </a:lnSpc>
            </a:pPr>
            <a:r>
              <a:rPr lang="en-US" dirty="0"/>
              <a:t>Notice of such change shall also be posted at the principal office of the public body or, if no such office exists, at the building in which the meeting is to be held.</a:t>
            </a:r>
          </a:p>
        </p:txBody>
      </p:sp>
    </p:spTree>
    <p:extLst>
      <p:ext uri="{BB962C8B-B14F-4D97-AF65-F5344CB8AC3E}">
        <p14:creationId xmlns:p14="http://schemas.microsoft.com/office/powerpoint/2010/main" val="102532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Recording meetings</a:t>
            </a:r>
          </a:p>
        </p:txBody>
      </p:sp>
      <p:sp>
        <p:nvSpPr>
          <p:cNvPr id="3" name="Content Placeholder 2"/>
          <p:cNvSpPr>
            <a:spLocks noGrp="1"/>
          </p:cNvSpPr>
          <p:nvPr>
            <p:ph idx="1"/>
          </p:nvPr>
        </p:nvSpPr>
        <p:spPr/>
        <p:txBody>
          <a:bodyPr/>
          <a:lstStyle/>
          <a:p>
            <a:r>
              <a:rPr lang="en-US" dirty="0"/>
              <a:t>Any person may record the proceedings at meetings required to be open by this Act by tape, film or other means. The authority holding the meeting shall prescribe reasonable rules to govern the right to make such recordings.</a:t>
            </a:r>
          </a:p>
        </p:txBody>
      </p:sp>
    </p:spTree>
    <p:extLst>
      <p:ext uri="{BB962C8B-B14F-4D97-AF65-F5344CB8AC3E}">
        <p14:creationId xmlns:p14="http://schemas.microsoft.com/office/powerpoint/2010/main" val="2711924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Minutes</a:t>
            </a:r>
          </a:p>
        </p:txBody>
      </p:sp>
      <p:sp>
        <p:nvSpPr>
          <p:cNvPr id="3" name="Content Placeholder 2"/>
          <p:cNvSpPr>
            <a:spLocks noGrp="1"/>
          </p:cNvSpPr>
          <p:nvPr>
            <p:ph idx="1"/>
          </p:nvPr>
        </p:nvSpPr>
        <p:spPr>
          <a:xfrm>
            <a:off x="609600" y="1600202"/>
            <a:ext cx="10972800" cy="4419598"/>
          </a:xfrm>
        </p:spPr>
        <p:txBody>
          <a:bodyPr>
            <a:normAutofit fontScale="85000" lnSpcReduction="10000"/>
          </a:bodyPr>
          <a:lstStyle/>
          <a:p>
            <a:pPr marL="0" indent="0">
              <a:lnSpc>
                <a:spcPct val="110000"/>
              </a:lnSpc>
              <a:buNone/>
            </a:pPr>
            <a:r>
              <a:rPr lang="en-US" dirty="0"/>
              <a:t>All public bodies shall keep written minutes of all their meetings, whether open or closed, and a verbatim record of all their closed meetings in the form of an audio or video recording. Minutes shall include, but need not be limited to</a:t>
            </a:r>
            <a:r>
              <a:rPr lang="en-US" dirty="0" smtClean="0"/>
              <a:t>:</a:t>
            </a:r>
            <a:endParaRPr lang="en-US" dirty="0"/>
          </a:p>
          <a:p>
            <a:pPr marL="796925" indent="-508000">
              <a:lnSpc>
                <a:spcPct val="110000"/>
              </a:lnSpc>
              <a:buNone/>
            </a:pPr>
            <a:r>
              <a:rPr lang="en-US" dirty="0" smtClean="0"/>
              <a:t>(</a:t>
            </a:r>
            <a:r>
              <a:rPr lang="en-US" dirty="0"/>
              <a:t>1)	the date, time and place of the meetings</a:t>
            </a:r>
            <a:r>
              <a:rPr lang="en-US" dirty="0" smtClean="0"/>
              <a:t>;</a:t>
            </a:r>
            <a:endParaRPr lang="en-US" dirty="0"/>
          </a:p>
          <a:p>
            <a:pPr marL="796925" indent="-508000">
              <a:lnSpc>
                <a:spcPct val="110000"/>
              </a:lnSpc>
              <a:buNone/>
            </a:pPr>
            <a:r>
              <a:rPr lang="en-US" dirty="0"/>
              <a:t>(2)	the members of the public body recorded as either present or absent and whether the members were physically present or present by means of video or audio conference; </a:t>
            </a:r>
            <a:r>
              <a:rPr lang="en-US" dirty="0" smtClean="0"/>
              <a:t>and</a:t>
            </a:r>
            <a:endParaRPr lang="en-US" dirty="0"/>
          </a:p>
          <a:p>
            <a:pPr marL="796925" indent="-508000">
              <a:lnSpc>
                <a:spcPct val="110000"/>
              </a:lnSpc>
              <a:buNone/>
            </a:pPr>
            <a:r>
              <a:rPr lang="en-US" dirty="0"/>
              <a:t>(3)	a summary of discussion on all matters proposed, deliberated, or decided, and a record of any votes taken.</a:t>
            </a:r>
          </a:p>
        </p:txBody>
      </p:sp>
    </p:spTree>
    <p:extLst>
      <p:ext uri="{BB962C8B-B14F-4D97-AF65-F5344CB8AC3E}">
        <p14:creationId xmlns:p14="http://schemas.microsoft.com/office/powerpoint/2010/main" val="907916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public body shall approve the minutes of its open meeting within 30 days after that meeting or at the public body’s second subsequent regular meeting, whichever is later. The minutes of meetings open to the public shall be available for public inspection within 10 days after the approval of such minutes by the public body.</a:t>
            </a:r>
          </a:p>
        </p:txBody>
      </p:sp>
    </p:spTree>
    <p:extLst>
      <p:ext uri="{BB962C8B-B14F-4D97-AF65-F5344CB8AC3E}">
        <p14:creationId xmlns:p14="http://schemas.microsoft.com/office/powerpoint/2010/main" val="2035439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Where the provisions of this Act are not complied with, or where there is probable cause to believe that the provisions of this Act will not be complied with, any person may bring a civil action in the circuit court for the judicial circuit in which the alleged noncompliance has occurred or is about to occur, or in which the affected public body has its principal office, prior to or within 60 days of the meeting alleged to be in violation of this Act.</a:t>
            </a:r>
          </a:p>
        </p:txBody>
      </p:sp>
    </p:spTree>
    <p:extLst>
      <p:ext uri="{BB962C8B-B14F-4D97-AF65-F5344CB8AC3E}">
        <p14:creationId xmlns:p14="http://schemas.microsoft.com/office/powerpoint/2010/main" val="1839947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Access Counselor.</a:t>
            </a:r>
          </a:p>
        </p:txBody>
      </p:sp>
      <p:sp>
        <p:nvSpPr>
          <p:cNvPr id="3" name="Content Placeholder 2"/>
          <p:cNvSpPr>
            <a:spLocks noGrp="1"/>
          </p:cNvSpPr>
          <p:nvPr>
            <p:ph idx="1"/>
          </p:nvPr>
        </p:nvSpPr>
        <p:spPr/>
        <p:txBody>
          <a:bodyPr>
            <a:normAutofit fontScale="85000" lnSpcReduction="10000"/>
          </a:bodyPr>
          <a:lstStyle/>
          <a:p>
            <a:pPr>
              <a:lnSpc>
                <a:spcPct val="120000"/>
              </a:lnSpc>
            </a:pPr>
            <a:r>
              <a:rPr lang="en-US" dirty="0"/>
              <a:t>A person who believes that a violation of this Act by a public body has occurred may file a request for review with the Public Access Counselor established in the Office of the Attorney General not later than 60 days after the alleged violation</a:t>
            </a:r>
            <a:r>
              <a:rPr lang="en-US" dirty="0" smtClean="0"/>
              <a:t>.</a:t>
            </a:r>
            <a:endParaRPr lang="en-US" dirty="0"/>
          </a:p>
          <a:p>
            <a:pPr>
              <a:lnSpc>
                <a:spcPct val="120000"/>
              </a:lnSpc>
            </a:pPr>
            <a:r>
              <a:rPr lang="en-US" dirty="0"/>
              <a:t>Upon receipt of a request for review, the Public Access Counselor shall determine whether further action is warranted</a:t>
            </a:r>
            <a:r>
              <a:rPr lang="en-US" dirty="0" smtClean="0"/>
              <a:t>.</a:t>
            </a:r>
            <a:endParaRPr lang="en-US" dirty="0"/>
          </a:p>
          <a:p>
            <a:pPr>
              <a:lnSpc>
                <a:spcPct val="120000"/>
              </a:lnSpc>
            </a:pPr>
            <a:r>
              <a:rPr lang="en-US" dirty="0"/>
              <a:t>Within 7 working days after it receives a copy of a request for review and request for production of records from the Public Access Counselor, the public body may, but is not required to, answer the allegations of the request for review.</a:t>
            </a:r>
          </a:p>
        </p:txBody>
      </p:sp>
    </p:spTree>
    <p:extLst>
      <p:ext uri="{BB962C8B-B14F-4D97-AF65-F5344CB8AC3E}">
        <p14:creationId xmlns:p14="http://schemas.microsoft.com/office/powerpoint/2010/main" val="42294754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Access Counselor.</a:t>
            </a:r>
          </a:p>
        </p:txBody>
      </p:sp>
      <p:sp>
        <p:nvSpPr>
          <p:cNvPr id="3" name="Content Placeholder 2"/>
          <p:cNvSpPr>
            <a:spLocks noGrp="1"/>
          </p:cNvSpPr>
          <p:nvPr>
            <p:ph idx="1"/>
          </p:nvPr>
        </p:nvSpPr>
        <p:spPr/>
        <p:txBody>
          <a:bodyPr>
            <a:normAutofit fontScale="92500" lnSpcReduction="10000"/>
          </a:bodyPr>
          <a:lstStyle/>
          <a:p>
            <a:pPr>
              <a:lnSpc>
                <a:spcPct val="110000"/>
              </a:lnSpc>
            </a:pPr>
            <a:r>
              <a:rPr lang="en-US" dirty="0"/>
              <a:t>In addition, a requester or a public body may furnish affidavits and records concerning any matter germane to the review</a:t>
            </a:r>
            <a:r>
              <a:rPr lang="en-US" dirty="0" smtClean="0"/>
              <a:t>.</a:t>
            </a:r>
            <a:endParaRPr lang="en-US" dirty="0"/>
          </a:p>
          <a:p>
            <a:pPr>
              <a:lnSpc>
                <a:spcPct val="110000"/>
              </a:lnSpc>
            </a:pPr>
            <a:r>
              <a:rPr lang="en-US" dirty="0"/>
              <a:t>Unless the Public Access Counselor extends the time by no more than 21 business days, the Attorney General shall examine the issues and the records, shall make findings of fact and conclusions of law, and shall issue to the requester and the public body an opinion within 60 days after initiating review. The opinion shall be binding upon both the requester and the public body.</a:t>
            </a:r>
          </a:p>
        </p:txBody>
      </p:sp>
    </p:spTree>
    <p:extLst>
      <p:ext uri="{BB962C8B-B14F-4D97-AF65-F5344CB8AC3E}">
        <p14:creationId xmlns:p14="http://schemas.microsoft.com/office/powerpoint/2010/main" val="62661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990600" y="914400"/>
            <a:ext cx="8991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Aft>
                <a:spcPts val="1200"/>
              </a:spcAft>
              <a:buFont typeface="Arial" panose="020B0604020202020204" pitchFamily="34" charset="0"/>
              <a:buChar char="•"/>
              <a:defRPr sz="3200">
                <a:solidFill>
                  <a:schemeClr val="tx1"/>
                </a:solidFill>
                <a:latin typeface="Calibri" panose="020F0502020204030204" pitchFamily="34" charset="0"/>
              </a:defRPr>
            </a:lvl1pPr>
            <a:lvl2pPr marL="742950" indent="-285750">
              <a:spcAft>
                <a:spcPts val="1200"/>
              </a:spcAft>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Aft>
                <a:spcPct val="0"/>
              </a:spcAft>
              <a:buNone/>
            </a:pPr>
            <a:r>
              <a:rPr lang="en-US" altLang="en-US" sz="1800" b="1" dirty="0"/>
              <a:t>Complying With the Illinois Open Meetings Act </a:t>
            </a:r>
          </a:p>
          <a:p>
            <a:pPr eaLnBrk="1" hangingPunct="1">
              <a:spcAft>
                <a:spcPct val="0"/>
              </a:spcAft>
              <a:buFontTx/>
              <a:buNone/>
            </a:pPr>
            <a:endParaRPr lang="en-US" altLang="en-US" sz="1800" b="1" dirty="0"/>
          </a:p>
          <a:p>
            <a:pPr eaLnBrk="1" hangingPunct="1">
              <a:spcAft>
                <a:spcPct val="0"/>
              </a:spcAft>
              <a:buFontTx/>
              <a:buNone/>
            </a:pPr>
            <a:r>
              <a:rPr lang="en-US" altLang="en-US" sz="1800" b="1" dirty="0"/>
              <a:t>Copyright © </a:t>
            </a:r>
            <a:r>
              <a:rPr lang="en-US" altLang="en-US" sz="1800" b="1" dirty="0" smtClean="0"/>
              <a:t>2021 </a:t>
            </a:r>
            <a:r>
              <a:rPr lang="en-US" altLang="en-US" sz="1800" b="1" dirty="0"/>
              <a:t>by Heyl, Royster, Voelker &amp; </a:t>
            </a:r>
            <a:r>
              <a:rPr lang="en-US" altLang="en-US" sz="1800" b="1" dirty="0" smtClean="0"/>
              <a:t>Allen, P.C.</a:t>
            </a:r>
            <a:endParaRPr lang="en-US" altLang="en-US" sz="1800" b="1" dirty="0"/>
          </a:p>
          <a:p>
            <a:pPr eaLnBrk="1" hangingPunct="1">
              <a:spcAft>
                <a:spcPct val="0"/>
              </a:spcAft>
              <a:buFontTx/>
              <a:buNone/>
            </a:pPr>
            <a:endParaRPr lang="en-US" altLang="en-US" sz="1800" b="1" dirty="0"/>
          </a:p>
          <a:p>
            <a:pPr eaLnBrk="1" hangingPunct="1">
              <a:spcAft>
                <a:spcPct val="0"/>
              </a:spcAft>
              <a:buFontTx/>
              <a:buNone/>
            </a:pPr>
            <a:r>
              <a:rPr lang="en-US" altLang="en-US" sz="1800" b="1" dirty="0"/>
              <a:t>Heyl, Royster, Voelker &amp; </a:t>
            </a:r>
            <a:r>
              <a:rPr lang="en-US" altLang="en-US" sz="1800" b="1" dirty="0" smtClean="0"/>
              <a:t>Allen, P.C.</a:t>
            </a:r>
            <a:endParaRPr lang="en-US" altLang="en-US" sz="1800" b="1" dirty="0"/>
          </a:p>
          <a:p>
            <a:pPr eaLnBrk="1" hangingPunct="1">
              <a:spcAft>
                <a:spcPct val="0"/>
              </a:spcAft>
              <a:buFontTx/>
              <a:buNone/>
            </a:pPr>
            <a:r>
              <a:rPr lang="en-US" altLang="en-US" sz="1800" b="1" dirty="0"/>
              <a:t>300 Hamilton Boulevard</a:t>
            </a:r>
          </a:p>
          <a:p>
            <a:pPr eaLnBrk="1" hangingPunct="1">
              <a:spcAft>
                <a:spcPct val="0"/>
              </a:spcAft>
              <a:buFontTx/>
              <a:buNone/>
            </a:pPr>
            <a:r>
              <a:rPr lang="en-US" altLang="en-US" sz="1800" b="1" dirty="0"/>
              <a:t>Peoria, Illinois 61601</a:t>
            </a:r>
          </a:p>
          <a:p>
            <a:pPr algn="just" eaLnBrk="1" hangingPunct="1">
              <a:spcAft>
                <a:spcPct val="0"/>
              </a:spcAft>
              <a:buFontTx/>
              <a:buNone/>
            </a:pPr>
            <a:endParaRPr lang="en-US" altLang="en-US" sz="1800" b="1" dirty="0"/>
          </a:p>
          <a:p>
            <a:pPr algn="just" eaLnBrk="1" hangingPunct="1">
              <a:spcAft>
                <a:spcPct val="0"/>
              </a:spcAft>
              <a:buFontTx/>
              <a:buNone/>
            </a:pPr>
            <a:r>
              <a:rPr lang="en-US" altLang="en-US" sz="1800" dirty="0"/>
              <a:t>No part of this presentation may be copied or reproduced in any form without written permission from the publisher.  </a:t>
            </a:r>
          </a:p>
          <a:p>
            <a:pPr algn="just" eaLnBrk="1" hangingPunct="1">
              <a:spcAft>
                <a:spcPct val="0"/>
              </a:spcAft>
              <a:buFontTx/>
              <a:buNone/>
            </a:pPr>
            <a:endParaRPr lang="en-US" altLang="en-US" sz="1800" b="1" dirty="0"/>
          </a:p>
          <a:p>
            <a:pPr algn="just" eaLnBrk="1" hangingPunct="1">
              <a:spcAft>
                <a:spcPct val="0"/>
              </a:spcAft>
              <a:buFontTx/>
              <a:buNone/>
            </a:pPr>
            <a:r>
              <a:rPr lang="en-US" altLang="en-US" sz="1800" b="1" dirty="0"/>
              <a:t>Limits of Liability and Disclaimer of Warranty </a:t>
            </a:r>
          </a:p>
          <a:p>
            <a:pPr algn="just" eaLnBrk="1" hangingPunct="1">
              <a:spcAft>
                <a:spcPct val="0"/>
              </a:spcAft>
              <a:buFontTx/>
              <a:buNone/>
            </a:pPr>
            <a:r>
              <a:rPr lang="en-US" altLang="en-US" sz="1800" dirty="0"/>
              <a:t>While every precaution has been taken in preparing this presentation, the publisher and the presenters do not assume responsibility for errors or omissions. No liability is assumed by the publisher or presenters for damages resulting in the use of this information nor is it intended to create an attorney-client relationship.</a:t>
            </a:r>
          </a:p>
        </p:txBody>
      </p:sp>
    </p:spTree>
    <p:extLst>
      <p:ext uri="{BB962C8B-B14F-4D97-AF65-F5344CB8AC3E}">
        <p14:creationId xmlns:p14="http://schemas.microsoft.com/office/powerpoint/2010/main" val="2810812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by a means other than physical presence.</a:t>
            </a:r>
          </a:p>
        </p:txBody>
      </p:sp>
      <p:sp>
        <p:nvSpPr>
          <p:cNvPr id="3" name="Content Placeholder 2"/>
          <p:cNvSpPr>
            <a:spLocks noGrp="1"/>
          </p:cNvSpPr>
          <p:nvPr>
            <p:ph idx="1"/>
          </p:nvPr>
        </p:nvSpPr>
        <p:spPr/>
        <p:txBody>
          <a:bodyPr>
            <a:normAutofit/>
          </a:bodyPr>
          <a:lstStyle/>
          <a:p>
            <a:r>
              <a:rPr lang="en-US" dirty="0"/>
              <a:t>If a quorum of the members of the public body is physically present as required, a majority of the public body may allow a member of that body to attend the meeting by other means if the member is prevented from physically attending because of</a:t>
            </a:r>
            <a:r>
              <a:rPr lang="en-US" dirty="0" smtClean="0"/>
              <a:t>:</a:t>
            </a:r>
            <a:endParaRPr lang="en-US" dirty="0"/>
          </a:p>
          <a:p>
            <a:pPr marL="1539875" indent="-741363">
              <a:buNone/>
            </a:pPr>
            <a:r>
              <a:rPr lang="en-US" dirty="0" smtClean="0"/>
              <a:t>(</a:t>
            </a:r>
            <a:r>
              <a:rPr lang="en-US" dirty="0"/>
              <a:t>i)	personal illness or disability</a:t>
            </a:r>
            <a:r>
              <a:rPr lang="en-US" dirty="0" smtClean="0"/>
              <a:t>;</a:t>
            </a:r>
            <a:endParaRPr lang="en-US" dirty="0"/>
          </a:p>
          <a:p>
            <a:pPr marL="1539875" indent="-741363">
              <a:buNone/>
            </a:pPr>
            <a:r>
              <a:rPr lang="en-US" dirty="0" smtClean="0"/>
              <a:t>(</a:t>
            </a:r>
            <a:r>
              <a:rPr lang="en-US" dirty="0"/>
              <a:t>ii)	employment purposes or the business of the public body; </a:t>
            </a:r>
            <a:r>
              <a:rPr lang="en-US" dirty="0" smtClean="0"/>
              <a:t>or</a:t>
            </a:r>
            <a:endParaRPr lang="en-US" dirty="0"/>
          </a:p>
          <a:p>
            <a:pPr marL="1539875" indent="-741363">
              <a:buNone/>
            </a:pPr>
            <a:r>
              <a:rPr lang="en-US" dirty="0" smtClean="0"/>
              <a:t>(</a:t>
            </a:r>
            <a:r>
              <a:rPr lang="en-US" dirty="0"/>
              <a:t>iii)	a family or other emergency.</a:t>
            </a:r>
          </a:p>
        </p:txBody>
      </p:sp>
    </p:spTree>
    <p:extLst>
      <p:ext uri="{BB962C8B-B14F-4D97-AF65-F5344CB8AC3E}">
        <p14:creationId xmlns:p14="http://schemas.microsoft.com/office/powerpoint/2010/main" val="3490301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in physical presence</a:t>
            </a:r>
            <a:endParaRPr lang="en-US" dirty="0"/>
          </a:p>
        </p:txBody>
      </p:sp>
      <p:sp>
        <p:nvSpPr>
          <p:cNvPr id="3" name="Content Placeholder 2"/>
          <p:cNvSpPr>
            <a:spLocks noGrp="1"/>
          </p:cNvSpPr>
          <p:nvPr>
            <p:ph idx="1"/>
          </p:nvPr>
        </p:nvSpPr>
        <p:spPr/>
        <p:txBody>
          <a:bodyPr/>
          <a:lstStyle/>
          <a:p>
            <a:r>
              <a:rPr lang="en-US" dirty="0" smtClean="0"/>
              <a:t>New changes came into effect in 2020 which alleviate in person attendance under very limited circumstances.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7917221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Act 101-0640</a:t>
            </a:r>
            <a:endParaRPr lang="en-US" dirty="0"/>
          </a:p>
        </p:txBody>
      </p:sp>
      <p:sp>
        <p:nvSpPr>
          <p:cNvPr id="3" name="Content Placeholder 2"/>
          <p:cNvSpPr>
            <a:spLocks noGrp="1"/>
          </p:cNvSpPr>
          <p:nvPr>
            <p:ph idx="1"/>
          </p:nvPr>
        </p:nvSpPr>
        <p:spPr/>
        <p:txBody>
          <a:bodyPr/>
          <a:lstStyle/>
          <a:p>
            <a:r>
              <a:rPr lang="en-US" dirty="0" smtClean="0"/>
              <a:t>Governor Pritzker signed into law Public Act 101-0640 which amends Section 7 of the Open Meetings Act to allow meetings of public body members (commission, board, </a:t>
            </a:r>
            <a:r>
              <a:rPr lang="en-US" dirty="0" err="1" smtClean="0"/>
              <a:t>etc</a:t>
            </a:r>
            <a:r>
              <a:rPr lang="en-US" dirty="0" smtClean="0"/>
              <a:t> . . . ) without a quorum of the board being physically present at a meeting location. </a:t>
            </a:r>
            <a:endParaRPr lang="en-US" dirty="0"/>
          </a:p>
        </p:txBody>
      </p:sp>
    </p:spTree>
    <p:extLst>
      <p:ext uri="{BB962C8B-B14F-4D97-AF65-F5344CB8AC3E}">
        <p14:creationId xmlns:p14="http://schemas.microsoft.com/office/powerpoint/2010/main" val="2928469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Conditions for meeting via audio or video conferencing</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 Governor or </a:t>
            </a:r>
            <a:r>
              <a:rPr lang="en-US" dirty="0" err="1" smtClean="0"/>
              <a:t>IDPH</a:t>
            </a:r>
            <a:r>
              <a:rPr lang="en-US" dirty="0" smtClean="0"/>
              <a:t> declares a disaster (as defined by the Illinois Emergency Management Agency Act) in all or part of the jurisdiction covered by the public body</a:t>
            </a:r>
          </a:p>
          <a:p>
            <a:r>
              <a:rPr lang="en-US" dirty="0" smtClean="0"/>
              <a:t>The head of the public body determines that an in-person meeting is not practical or prudent because of the disaster</a:t>
            </a:r>
          </a:p>
          <a:p>
            <a:r>
              <a:rPr lang="en-US" dirty="0" smtClean="0"/>
              <a:t>All participating members shall be verified that they can hear one another and the discussion(s)</a:t>
            </a:r>
            <a:endParaRPr lang="en-US" dirty="0"/>
          </a:p>
        </p:txBody>
      </p:sp>
    </p:spTree>
    <p:extLst>
      <p:ext uri="{BB962C8B-B14F-4D97-AF65-F5344CB8AC3E}">
        <p14:creationId xmlns:p14="http://schemas.microsoft.com/office/powerpoint/2010/main" val="3281040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cont. . . </a:t>
            </a:r>
            <a:endParaRPr lang="en-US" dirty="0"/>
          </a:p>
        </p:txBody>
      </p:sp>
      <p:sp>
        <p:nvSpPr>
          <p:cNvPr id="3" name="Content Placeholder 2"/>
          <p:cNvSpPr>
            <a:spLocks noGrp="1"/>
          </p:cNvSpPr>
          <p:nvPr>
            <p:ph idx="1"/>
          </p:nvPr>
        </p:nvSpPr>
        <p:spPr/>
        <p:txBody>
          <a:bodyPr/>
          <a:lstStyle/>
          <a:p>
            <a:r>
              <a:rPr lang="en-US" dirty="0" smtClean="0"/>
              <a:t>At least one member of the body, chief legal counsel, or chief administrative officer must be physically present at the meeting, unless unfeasible due to the disaster. </a:t>
            </a:r>
          </a:p>
          <a:p>
            <a:r>
              <a:rPr lang="en-US" dirty="0" smtClean="0"/>
              <a:t>All votes are conducted by roll call, so each member’s vote on each issue can be identified and recorded.</a:t>
            </a:r>
          </a:p>
          <a:p>
            <a:r>
              <a:rPr lang="en-US" dirty="0" smtClean="0"/>
              <a:t>Each member present by audio or video is considered present. </a:t>
            </a:r>
            <a:endParaRPr lang="en-US" dirty="0"/>
          </a:p>
        </p:txBody>
      </p:sp>
    </p:spTree>
    <p:extLst>
      <p:ext uri="{BB962C8B-B14F-4D97-AF65-F5344CB8AC3E}">
        <p14:creationId xmlns:p14="http://schemas.microsoft.com/office/powerpoint/2010/main" val="1795227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cont. . . </a:t>
            </a:r>
            <a:endParaRPr lang="en-US" dirty="0"/>
          </a:p>
        </p:txBody>
      </p:sp>
      <p:sp>
        <p:nvSpPr>
          <p:cNvPr id="3" name="Content Placeholder 2"/>
          <p:cNvSpPr>
            <a:spLocks noGrp="1"/>
          </p:cNvSpPr>
          <p:nvPr>
            <p:ph idx="1"/>
          </p:nvPr>
        </p:nvSpPr>
        <p:spPr/>
        <p:txBody>
          <a:bodyPr/>
          <a:lstStyle/>
          <a:p>
            <a:r>
              <a:rPr lang="en-US" dirty="0" smtClean="0"/>
              <a:t>Notice shall provide information as to how the public can access the meeting in order to participate in the meeting. </a:t>
            </a:r>
          </a:p>
          <a:p>
            <a:r>
              <a:rPr lang="en-US" dirty="0" smtClean="0"/>
              <a:t>The public body must record (keep verbatim recording) of any open session conducted by audio or video. The verbatim recording shall be made available to the public. </a:t>
            </a:r>
            <a:endParaRPr lang="en-US" dirty="0"/>
          </a:p>
        </p:txBody>
      </p:sp>
    </p:spTree>
    <p:extLst>
      <p:ext uri="{BB962C8B-B14F-4D97-AF65-F5344CB8AC3E}">
        <p14:creationId xmlns:p14="http://schemas.microsoft.com/office/powerpoint/2010/main" val="25139062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considerations for electronic meetings</a:t>
            </a:r>
            <a:endParaRPr lang="en-US" dirty="0"/>
          </a:p>
        </p:txBody>
      </p:sp>
      <p:sp>
        <p:nvSpPr>
          <p:cNvPr id="3" name="Content Placeholder 2"/>
          <p:cNvSpPr>
            <a:spLocks noGrp="1"/>
          </p:cNvSpPr>
          <p:nvPr>
            <p:ph idx="1"/>
          </p:nvPr>
        </p:nvSpPr>
        <p:spPr/>
        <p:txBody>
          <a:bodyPr>
            <a:normAutofit/>
          </a:bodyPr>
          <a:lstStyle/>
          <a:p>
            <a:r>
              <a:rPr lang="en-US" dirty="0" smtClean="0"/>
              <a:t>You can permit comment by e-mail</a:t>
            </a:r>
          </a:p>
          <a:p>
            <a:r>
              <a:rPr lang="en-US" dirty="0" smtClean="0"/>
              <a:t>Electronic formats such as Zoom are preferred as it allows for muting members of the public </a:t>
            </a:r>
          </a:p>
          <a:p>
            <a:r>
              <a:rPr lang="en-US" dirty="0" smtClean="0"/>
              <a:t>Have a back up number/ link in case of a dreaded “Zoom Bombing”</a:t>
            </a:r>
          </a:p>
          <a:p>
            <a:r>
              <a:rPr lang="en-US" dirty="0" smtClean="0"/>
              <a:t>Have someone in the office designated as the electronic meeting coordinator </a:t>
            </a:r>
          </a:p>
        </p:txBody>
      </p:sp>
    </p:spTree>
    <p:extLst>
      <p:ext uri="{BB962C8B-B14F-4D97-AF65-F5344CB8AC3E}">
        <p14:creationId xmlns:p14="http://schemas.microsoft.com/office/powerpoint/2010/main" val="27461121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CLOSED SESSION (use it at your risk)</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47586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 public body may hold a meeting closed to the public, or close a portion of a meeting to the public, upon a majority vote of a quorum present, taken at a meeting open to the public for which notice has been given as required by this Act</a:t>
            </a:r>
            <a:r>
              <a:rPr lang="en-US" dirty="0" smtClean="0"/>
              <a:t>.</a:t>
            </a:r>
            <a:endParaRPr lang="en-US" dirty="0"/>
          </a:p>
          <a:p>
            <a:r>
              <a:rPr lang="en-US" dirty="0"/>
              <a:t>At any open meeting of a public body for which proper notice has been given, the body may, without additional notice, hold a closed meeting. Only topics specified in the vote to close under this Section may be considered during the closed meeting.</a:t>
            </a:r>
          </a:p>
        </p:txBody>
      </p:sp>
    </p:spTree>
    <p:extLst>
      <p:ext uri="{BB962C8B-B14F-4D97-AF65-F5344CB8AC3E}">
        <p14:creationId xmlns:p14="http://schemas.microsoft.com/office/powerpoint/2010/main" val="39256332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Closed Session</a:t>
            </a:r>
            <a:endParaRPr lang="en-US" dirty="0"/>
          </a:p>
        </p:txBody>
      </p:sp>
      <p:sp>
        <p:nvSpPr>
          <p:cNvPr id="3" name="Content Placeholder 2"/>
          <p:cNvSpPr>
            <a:spLocks noGrp="1"/>
          </p:cNvSpPr>
          <p:nvPr>
            <p:ph idx="1"/>
          </p:nvPr>
        </p:nvSpPr>
        <p:spPr/>
        <p:txBody>
          <a:bodyPr/>
          <a:lstStyle/>
          <a:p>
            <a:r>
              <a:rPr lang="en-US" dirty="0" smtClean="0"/>
              <a:t>Only utilize it when necessary</a:t>
            </a:r>
          </a:p>
          <a:p>
            <a:r>
              <a:rPr lang="en-US" dirty="0" smtClean="0"/>
              <a:t>Stick to the topic</a:t>
            </a:r>
          </a:p>
          <a:p>
            <a:r>
              <a:rPr lang="en-US" dirty="0" smtClean="0"/>
              <a:t>Only people that are necessary for the discussion of the topic should be allowed in closed session</a:t>
            </a:r>
            <a:endParaRPr lang="en-US" dirty="0"/>
          </a:p>
        </p:txBody>
      </p:sp>
    </p:spTree>
    <p:extLst>
      <p:ext uri="{BB962C8B-B14F-4D97-AF65-F5344CB8AC3E}">
        <p14:creationId xmlns:p14="http://schemas.microsoft.com/office/powerpoint/2010/main" val="837845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Policy</a:t>
            </a:r>
          </a:p>
        </p:txBody>
      </p:sp>
      <p:sp>
        <p:nvSpPr>
          <p:cNvPr id="5" name="Content Placeholder 4"/>
          <p:cNvSpPr>
            <a:spLocks noGrp="1"/>
          </p:cNvSpPr>
          <p:nvPr>
            <p:ph idx="1"/>
          </p:nvPr>
        </p:nvSpPr>
        <p:spPr/>
        <p:txBody>
          <a:bodyPr/>
          <a:lstStyle/>
          <a:p>
            <a:r>
              <a:rPr lang="en-US" dirty="0" smtClean="0"/>
              <a:t>It is </a:t>
            </a:r>
            <a:r>
              <a:rPr lang="en-US" dirty="0"/>
              <a:t>the public policy of this State that public bodies exist to aid in the conduct of the people’s business and that the people have a right to be informed as to the conduct of their business. It is the intent of this Act to ensure that the actions of public bodies be taken openly and that their deliberations be conducted openly.</a:t>
            </a:r>
          </a:p>
        </p:txBody>
      </p:sp>
    </p:spTree>
    <p:extLst>
      <p:ext uri="{BB962C8B-B14F-4D97-AF65-F5344CB8AC3E}">
        <p14:creationId xmlns:p14="http://schemas.microsoft.com/office/powerpoint/2010/main" val="19359027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Exceptions for closed session (pursuant to Section 2(c))</a:t>
            </a:r>
            <a:endParaRPr lang="en-US" dirty="0"/>
          </a:p>
        </p:txBody>
      </p:sp>
      <p:sp>
        <p:nvSpPr>
          <p:cNvPr id="3" name="Content Placeholder 2"/>
          <p:cNvSpPr>
            <a:spLocks noGrp="1"/>
          </p:cNvSpPr>
          <p:nvPr>
            <p:ph idx="1"/>
          </p:nvPr>
        </p:nvSpPr>
        <p:spPr>
          <a:xfrm>
            <a:off x="609600" y="1600202"/>
            <a:ext cx="11201400" cy="4724398"/>
          </a:xfrm>
        </p:spPr>
        <p:txBody>
          <a:bodyPr>
            <a:normAutofit/>
          </a:bodyPr>
          <a:lstStyle/>
          <a:p>
            <a:pPr marL="0" indent="0">
              <a:lnSpc>
                <a:spcPct val="120000"/>
              </a:lnSpc>
              <a:buNone/>
            </a:pPr>
            <a:r>
              <a:rPr lang="en-US" sz="2300" dirty="0"/>
              <a:t>A public body may hold closed meetings to consider the following subjects</a:t>
            </a:r>
            <a:r>
              <a:rPr lang="en-US" sz="2300" dirty="0" smtClean="0"/>
              <a:t>:</a:t>
            </a:r>
            <a:endParaRPr lang="en-US" sz="2300" dirty="0"/>
          </a:p>
          <a:p>
            <a:pPr marL="514350" indent="-514350">
              <a:lnSpc>
                <a:spcPct val="120000"/>
              </a:lnSpc>
              <a:buFont typeface="+mj-lt"/>
              <a:buAutoNum type="arabicPeriod"/>
            </a:pPr>
            <a:r>
              <a:rPr lang="en-US" sz="2300" dirty="0" smtClean="0"/>
              <a:t>The </a:t>
            </a:r>
            <a:r>
              <a:rPr lang="en-US" sz="2300" dirty="0"/>
              <a:t>appointment, employment, compensation, discipline, performance, or dismissal of specific employees of the public body or legal counsel for the public body.</a:t>
            </a:r>
          </a:p>
          <a:p>
            <a:pPr marL="514350" indent="-514350">
              <a:lnSpc>
                <a:spcPct val="120000"/>
              </a:lnSpc>
              <a:buFont typeface="+mj-lt"/>
              <a:buAutoNum type="arabicPeriod"/>
            </a:pPr>
            <a:r>
              <a:rPr lang="en-US" sz="2300" dirty="0" smtClean="0"/>
              <a:t>Collective </a:t>
            </a:r>
            <a:r>
              <a:rPr lang="en-US" sz="2300" dirty="0"/>
              <a:t>negotiating matters between the public body and its employees or their representatives, or deliberations concerning salary schedules for one or more classes of employees</a:t>
            </a:r>
            <a:r>
              <a:rPr lang="en-US" sz="2300" dirty="0" smtClean="0"/>
              <a:t>.</a:t>
            </a:r>
            <a:r>
              <a:rPr lang="en-US" sz="2300" dirty="0"/>
              <a:t> </a:t>
            </a:r>
            <a:endParaRPr lang="en-US" sz="2300" dirty="0" smtClean="0"/>
          </a:p>
          <a:p>
            <a:pPr marL="514350" indent="-514350">
              <a:lnSpc>
                <a:spcPct val="120000"/>
              </a:lnSpc>
              <a:buFont typeface="+mj-lt"/>
              <a:buAutoNum type="arabicPeriod"/>
            </a:pPr>
            <a:r>
              <a:rPr lang="en-US" sz="2300" dirty="0" smtClean="0"/>
              <a:t>The selection of a person to fill a public office.</a:t>
            </a:r>
            <a:r>
              <a:rPr lang="en-US" sz="2300" dirty="0"/>
              <a:t> </a:t>
            </a:r>
          </a:p>
          <a:p>
            <a:pPr marL="514350" indent="-514350">
              <a:lnSpc>
                <a:spcPct val="120000"/>
              </a:lnSpc>
              <a:buFont typeface="+mj-lt"/>
              <a:buAutoNum type="arabicPeriod"/>
            </a:pPr>
            <a:r>
              <a:rPr lang="en-US" sz="2300" dirty="0" smtClean="0"/>
              <a:t>Evidence </a:t>
            </a:r>
            <a:r>
              <a:rPr lang="en-US" sz="2300" dirty="0"/>
              <a:t>or testimony presented in open hearing, or in closed hearing where specifically authorized by law, to a quasi-adjudicative body, provided that the body prepares and makes available for public inspection a written decision setting forth its determinative reasoning.</a:t>
            </a:r>
          </a:p>
        </p:txBody>
      </p:sp>
    </p:spTree>
    <p:extLst>
      <p:ext uri="{BB962C8B-B14F-4D97-AF65-F5344CB8AC3E}">
        <p14:creationId xmlns:p14="http://schemas.microsoft.com/office/powerpoint/2010/main" val="6409012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p:txBody>
          <a:bodyPr>
            <a:normAutofit fontScale="92500" lnSpcReduction="20000"/>
          </a:bodyPr>
          <a:lstStyle/>
          <a:p>
            <a:pPr marL="514350" indent="-514350">
              <a:lnSpc>
                <a:spcPct val="110000"/>
              </a:lnSpc>
              <a:buFont typeface="+mj-lt"/>
              <a:buAutoNum type="arabicPeriod" startAt="5"/>
            </a:pPr>
            <a:r>
              <a:rPr lang="en-US" dirty="0"/>
              <a:t>The purchase or lease of real property for the use of the public body.</a:t>
            </a:r>
          </a:p>
          <a:p>
            <a:pPr marL="514350" indent="-514350">
              <a:lnSpc>
                <a:spcPct val="110000"/>
              </a:lnSpc>
              <a:buFont typeface="+mj-lt"/>
              <a:buAutoNum type="arabicPeriod" startAt="5"/>
            </a:pPr>
            <a:r>
              <a:rPr lang="en-US" dirty="0" smtClean="0"/>
              <a:t>The </a:t>
            </a:r>
            <a:r>
              <a:rPr lang="en-US" dirty="0"/>
              <a:t>setting of a price for sale or lease of property owned by the public body.</a:t>
            </a:r>
          </a:p>
          <a:p>
            <a:pPr marL="514350" indent="-514350">
              <a:lnSpc>
                <a:spcPct val="110000"/>
              </a:lnSpc>
              <a:buFont typeface="+mj-lt"/>
              <a:buAutoNum type="arabicPeriod" startAt="5"/>
            </a:pPr>
            <a:r>
              <a:rPr lang="en-US" dirty="0" smtClean="0"/>
              <a:t>The </a:t>
            </a:r>
            <a:r>
              <a:rPr lang="en-US" dirty="0"/>
              <a:t>sale or purchase of securities, investments, or investment contracts.</a:t>
            </a:r>
          </a:p>
          <a:p>
            <a:pPr marL="514350" indent="-514350">
              <a:lnSpc>
                <a:spcPct val="110000"/>
              </a:lnSpc>
              <a:buFont typeface="+mj-lt"/>
              <a:buAutoNum type="arabicPeriod" startAt="5"/>
            </a:pPr>
            <a:r>
              <a:rPr lang="en-US" dirty="0" smtClean="0"/>
              <a:t>Security </a:t>
            </a:r>
            <a:r>
              <a:rPr lang="en-US" dirty="0"/>
              <a:t>procedures, school building safety and security, and the use of personnel and equipment to respond to an actual, a threatened, or a reasonably potential danger to the safety of employees, students, staff, the public, or public property</a:t>
            </a:r>
            <a:r>
              <a:rPr lang="en-US" dirty="0" smtClean="0"/>
              <a:t>.</a:t>
            </a:r>
            <a:endParaRPr lang="en-US" dirty="0"/>
          </a:p>
        </p:txBody>
      </p:sp>
    </p:spTree>
    <p:extLst>
      <p:ext uri="{BB962C8B-B14F-4D97-AF65-F5344CB8AC3E}">
        <p14:creationId xmlns:p14="http://schemas.microsoft.com/office/powerpoint/2010/main" val="16117241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a:xfrm>
            <a:off x="609600" y="1600202"/>
            <a:ext cx="10972800" cy="4419598"/>
          </a:xfrm>
        </p:spPr>
        <p:txBody>
          <a:bodyPr>
            <a:normAutofit fontScale="92500" lnSpcReduction="20000"/>
          </a:bodyPr>
          <a:lstStyle/>
          <a:p>
            <a:pPr marL="514350" indent="-514350">
              <a:lnSpc>
                <a:spcPct val="110000"/>
              </a:lnSpc>
              <a:buFont typeface="+mj-lt"/>
              <a:buAutoNum type="arabicPeriod" startAt="9"/>
            </a:pPr>
            <a:r>
              <a:rPr lang="en-US" dirty="0"/>
              <a:t>Student disciplinary cases</a:t>
            </a:r>
            <a:r>
              <a:rPr lang="en-US" dirty="0" smtClean="0"/>
              <a:t>.</a:t>
            </a:r>
            <a:endParaRPr lang="en-US" dirty="0"/>
          </a:p>
          <a:p>
            <a:pPr marL="514350" indent="-514350">
              <a:lnSpc>
                <a:spcPct val="110000"/>
              </a:lnSpc>
              <a:buFont typeface="+mj-lt"/>
              <a:buAutoNum type="arabicPeriod" startAt="9"/>
            </a:pPr>
            <a:r>
              <a:rPr lang="en-US" dirty="0" smtClean="0"/>
              <a:t>The </a:t>
            </a:r>
            <a:r>
              <a:rPr lang="en-US" dirty="0"/>
              <a:t>placement of individual students in special education programs and other matters relating to individual students</a:t>
            </a:r>
            <a:r>
              <a:rPr lang="en-US" dirty="0" smtClean="0"/>
              <a:t>.</a:t>
            </a:r>
            <a:r>
              <a:rPr lang="en-US" dirty="0"/>
              <a:t> </a:t>
            </a:r>
          </a:p>
          <a:p>
            <a:pPr marL="514350" indent="-514350">
              <a:lnSpc>
                <a:spcPct val="110000"/>
              </a:lnSpc>
              <a:buFont typeface="+mj-lt"/>
              <a:buAutoNum type="arabicPeriod" startAt="9"/>
            </a:pPr>
            <a:r>
              <a:rPr lang="en-US" dirty="0" smtClean="0"/>
              <a:t>Litigation</a:t>
            </a:r>
            <a:r>
              <a:rPr lang="en-US" dirty="0"/>
              <a:t>, when an action against, affecting or on behalf of the particular public body has been filed and is pending before a court or administrative tribunal, or when the public body finds that an action is probable or imminent</a:t>
            </a:r>
            <a:r>
              <a:rPr lang="en-US" dirty="0" smtClean="0"/>
              <a:t>.</a:t>
            </a:r>
            <a:r>
              <a:rPr lang="en-US" dirty="0"/>
              <a:t> </a:t>
            </a:r>
          </a:p>
          <a:p>
            <a:pPr marL="514350" indent="-514350">
              <a:lnSpc>
                <a:spcPct val="110000"/>
              </a:lnSpc>
              <a:buFont typeface="+mj-lt"/>
              <a:buAutoNum type="arabicPeriod" startAt="9"/>
            </a:pPr>
            <a:r>
              <a:rPr lang="en-US" dirty="0" smtClean="0"/>
              <a:t>The </a:t>
            </a:r>
            <a:r>
              <a:rPr lang="en-US" dirty="0"/>
              <a:t>establishment of reserves or settlement of claims as provided in the Local Governmental and Governmental Employees Tort Immunity Act.</a:t>
            </a:r>
          </a:p>
        </p:txBody>
      </p:sp>
    </p:spTree>
    <p:extLst>
      <p:ext uri="{BB962C8B-B14F-4D97-AF65-F5344CB8AC3E}">
        <p14:creationId xmlns:p14="http://schemas.microsoft.com/office/powerpoint/2010/main" val="20895610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a:xfrm>
            <a:off x="609600" y="1600202"/>
            <a:ext cx="10972800" cy="4495798"/>
          </a:xfrm>
        </p:spPr>
        <p:txBody>
          <a:bodyPr>
            <a:normAutofit fontScale="77500" lnSpcReduction="20000"/>
          </a:bodyPr>
          <a:lstStyle/>
          <a:p>
            <a:pPr marL="514350" indent="-514350">
              <a:lnSpc>
                <a:spcPct val="120000"/>
              </a:lnSpc>
              <a:buFont typeface="+mj-lt"/>
              <a:buAutoNum type="arabicPeriod" startAt="13"/>
            </a:pPr>
            <a:r>
              <a:rPr lang="en-US" dirty="0"/>
              <a:t>Conciliation of complaints of discrimination in the sale or rental of housing, when closed meetings are authorized by the law or ordinance prescribing fair housing practices and creating a commission or administrative agency for their enforcement</a:t>
            </a:r>
            <a:r>
              <a:rPr lang="en-US" dirty="0" smtClean="0"/>
              <a:t>.</a:t>
            </a:r>
            <a:endParaRPr lang="en-US" dirty="0"/>
          </a:p>
          <a:p>
            <a:pPr marL="514350" indent="-514350">
              <a:lnSpc>
                <a:spcPct val="120000"/>
              </a:lnSpc>
              <a:buFont typeface="+mj-lt"/>
              <a:buAutoNum type="arabicPeriod" startAt="13"/>
            </a:pPr>
            <a:r>
              <a:rPr lang="en-US" dirty="0" smtClean="0"/>
              <a:t>Informant </a:t>
            </a:r>
            <a:r>
              <a:rPr lang="en-US" dirty="0"/>
              <a:t>sources, the hiring or assignment of undercover personnel or equipment, or ongoing, prior or future criminal investigations, when discussed by a public body with criminal investigatory responsibilities.</a:t>
            </a:r>
          </a:p>
          <a:p>
            <a:pPr marL="514350" indent="-514350">
              <a:lnSpc>
                <a:spcPct val="120000"/>
              </a:lnSpc>
              <a:buFont typeface="+mj-lt"/>
              <a:buAutoNum type="arabicPeriod" startAt="13"/>
            </a:pPr>
            <a:r>
              <a:rPr lang="en-US" dirty="0" smtClean="0"/>
              <a:t>Professional </a:t>
            </a:r>
            <a:r>
              <a:rPr lang="en-US" dirty="0"/>
              <a:t>ethics or performance when considered by an advisory body appointed to advise a licensing or regulatory agency on matters germane to the advisory body’s field of competence.</a:t>
            </a:r>
          </a:p>
          <a:p>
            <a:pPr marL="514350" indent="-514350">
              <a:lnSpc>
                <a:spcPct val="120000"/>
              </a:lnSpc>
              <a:buFont typeface="+mj-lt"/>
              <a:buAutoNum type="arabicPeriod" startAt="13"/>
            </a:pPr>
            <a:r>
              <a:rPr lang="en-US" dirty="0" smtClean="0"/>
              <a:t>Self </a:t>
            </a:r>
            <a:r>
              <a:rPr lang="en-US" dirty="0"/>
              <a:t>evaluation, practices and procedures or professional ethics.</a:t>
            </a:r>
            <a:endParaRPr lang="en-US" b="1" dirty="0"/>
          </a:p>
        </p:txBody>
      </p:sp>
    </p:spTree>
    <p:extLst>
      <p:ext uri="{BB962C8B-B14F-4D97-AF65-F5344CB8AC3E}">
        <p14:creationId xmlns:p14="http://schemas.microsoft.com/office/powerpoint/2010/main" val="20343128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a:xfrm>
            <a:off x="609600" y="1600202"/>
            <a:ext cx="10972800" cy="4648198"/>
          </a:xfrm>
        </p:spPr>
        <p:txBody>
          <a:bodyPr>
            <a:normAutofit fontScale="85000" lnSpcReduction="20000"/>
          </a:bodyPr>
          <a:lstStyle/>
          <a:p>
            <a:pPr marL="514350" indent="-514350">
              <a:lnSpc>
                <a:spcPct val="120000"/>
              </a:lnSpc>
              <a:buFont typeface="+mj-lt"/>
              <a:buAutoNum type="arabicPeriod" startAt="17"/>
            </a:pPr>
            <a:r>
              <a:rPr lang="en-US" dirty="0"/>
              <a:t>The recruitment, credentialing, discipline or formal peer review of physicians or other health care professionals, or for the discussion of matters protected under the federal Patient Safety and Quality Improvement Act of 2005 or the federal Health Insurance Portability and Accountability Act of 1996.</a:t>
            </a:r>
          </a:p>
          <a:p>
            <a:pPr marL="514350" indent="-514350">
              <a:lnSpc>
                <a:spcPct val="120000"/>
              </a:lnSpc>
              <a:buFont typeface="+mj-lt"/>
              <a:buAutoNum type="arabicPeriod" startAt="17"/>
            </a:pPr>
            <a:r>
              <a:rPr lang="en-US" dirty="0" smtClean="0"/>
              <a:t>Deliberations </a:t>
            </a:r>
            <a:r>
              <a:rPr lang="en-US" dirty="0"/>
              <a:t>for decisions of the Prisoner Review Board</a:t>
            </a:r>
            <a:r>
              <a:rPr lang="en-US" dirty="0" smtClean="0"/>
              <a:t>.</a:t>
            </a:r>
            <a:r>
              <a:rPr lang="en-US" dirty="0"/>
              <a:t> </a:t>
            </a:r>
          </a:p>
          <a:p>
            <a:pPr marL="514350" indent="-514350">
              <a:lnSpc>
                <a:spcPct val="120000"/>
              </a:lnSpc>
              <a:buFont typeface="+mj-lt"/>
              <a:buAutoNum type="arabicPeriod" startAt="17"/>
            </a:pPr>
            <a:r>
              <a:rPr lang="en-US" dirty="0" smtClean="0"/>
              <a:t>Review </a:t>
            </a:r>
            <a:r>
              <a:rPr lang="en-US" dirty="0"/>
              <a:t>or discussion of applications received under the Experimental Organ Transplantation Procedures Act.</a:t>
            </a:r>
          </a:p>
          <a:p>
            <a:pPr marL="514350" indent="-514350">
              <a:lnSpc>
                <a:spcPct val="120000"/>
              </a:lnSpc>
              <a:buFont typeface="+mj-lt"/>
              <a:buAutoNum type="arabicPeriod" startAt="17"/>
            </a:pPr>
            <a:r>
              <a:rPr lang="en-US" dirty="0" smtClean="0"/>
              <a:t>The </a:t>
            </a:r>
            <a:r>
              <a:rPr lang="en-US" dirty="0"/>
              <a:t>classification and discussion of matters classified as confidential or continued confidential by the State Government Suggestion Award Board.</a:t>
            </a:r>
          </a:p>
          <a:p>
            <a:endParaRPr lang="en-US" dirty="0"/>
          </a:p>
        </p:txBody>
      </p:sp>
    </p:spTree>
    <p:extLst>
      <p:ext uri="{BB962C8B-B14F-4D97-AF65-F5344CB8AC3E}">
        <p14:creationId xmlns:p14="http://schemas.microsoft.com/office/powerpoint/2010/main" val="22274543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a:xfrm>
            <a:off x="609600" y="1600202"/>
            <a:ext cx="10972800" cy="4571998"/>
          </a:xfrm>
        </p:spPr>
        <p:txBody>
          <a:bodyPr>
            <a:normAutofit lnSpcReduction="10000"/>
          </a:bodyPr>
          <a:lstStyle/>
          <a:p>
            <a:pPr marL="742950" indent="-742950">
              <a:buFont typeface="+mj-lt"/>
              <a:buAutoNum type="arabicPeriod" startAt="21"/>
            </a:pPr>
            <a:r>
              <a:rPr lang="en-US" dirty="0"/>
              <a:t>Discussion of minutes of meetings lawfully closed under this Act</a:t>
            </a:r>
            <a:r>
              <a:rPr lang="en-US" dirty="0" smtClean="0"/>
              <a:t>.</a:t>
            </a:r>
            <a:endParaRPr lang="en-US" dirty="0"/>
          </a:p>
          <a:p>
            <a:pPr marL="742950" indent="-742950">
              <a:buFont typeface="+mj-lt"/>
              <a:buAutoNum type="arabicPeriod" startAt="21"/>
            </a:pPr>
            <a:r>
              <a:rPr lang="en-US" dirty="0" smtClean="0"/>
              <a:t>Deliberations </a:t>
            </a:r>
            <a:r>
              <a:rPr lang="en-US" dirty="0"/>
              <a:t>for decisions of the State Emergency Medical Services Disciplinary Review Board</a:t>
            </a:r>
            <a:r>
              <a:rPr lang="en-US" dirty="0" smtClean="0"/>
              <a:t>.</a:t>
            </a:r>
            <a:r>
              <a:rPr lang="en-US" dirty="0"/>
              <a:t> </a:t>
            </a:r>
          </a:p>
          <a:p>
            <a:pPr marL="742950" indent="-742950">
              <a:buFont typeface="+mj-lt"/>
              <a:buAutoNum type="arabicPeriod" startAt="21"/>
            </a:pPr>
            <a:r>
              <a:rPr lang="en-US" dirty="0" smtClean="0"/>
              <a:t>The </a:t>
            </a:r>
            <a:r>
              <a:rPr lang="en-US" dirty="0"/>
              <a:t>operation by a municipality of a municipal utility or the operation of a municipal power agency or municipal natural gas agency when the discussion involves</a:t>
            </a:r>
            <a:r>
              <a:rPr lang="en-US" dirty="0" smtClean="0"/>
              <a:t>:</a:t>
            </a:r>
            <a:endParaRPr lang="en-US" dirty="0"/>
          </a:p>
          <a:p>
            <a:pPr marL="1312863" lvl="1" indent="-571500">
              <a:buFont typeface="+mj-lt"/>
              <a:buAutoNum type="romanLcPeriod"/>
            </a:pPr>
            <a:r>
              <a:rPr lang="en-US" dirty="0" smtClean="0"/>
              <a:t>contracts </a:t>
            </a:r>
            <a:r>
              <a:rPr lang="en-US" dirty="0"/>
              <a:t>relating to the purchase, sale, or delivery of electricity or natural gas; </a:t>
            </a:r>
            <a:r>
              <a:rPr lang="en-US" dirty="0" smtClean="0"/>
              <a:t>or</a:t>
            </a:r>
            <a:endParaRPr lang="en-US" dirty="0"/>
          </a:p>
          <a:p>
            <a:pPr marL="1312863" lvl="1" indent="-571500">
              <a:buFont typeface="+mj-lt"/>
              <a:buAutoNum type="romanLcPeriod"/>
            </a:pPr>
            <a:r>
              <a:rPr lang="en-US" dirty="0" smtClean="0"/>
              <a:t>the </a:t>
            </a:r>
            <a:r>
              <a:rPr lang="en-US" dirty="0"/>
              <a:t>results or conclusions of load forecast studies</a:t>
            </a:r>
            <a:r>
              <a:rPr lang="en-US" dirty="0" smtClean="0"/>
              <a:t>.</a:t>
            </a:r>
            <a:endParaRPr lang="en-US" dirty="0"/>
          </a:p>
        </p:txBody>
      </p:sp>
    </p:spTree>
    <p:extLst>
      <p:ext uri="{BB962C8B-B14F-4D97-AF65-F5344CB8AC3E}">
        <p14:creationId xmlns:p14="http://schemas.microsoft.com/office/powerpoint/2010/main" val="15591783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p:txBody>
          <a:bodyPr>
            <a:normAutofit/>
          </a:bodyPr>
          <a:lstStyle/>
          <a:p>
            <a:pPr marL="742950" indent="-742950">
              <a:buFont typeface="+mj-lt"/>
              <a:buAutoNum type="arabicPeriod" startAt="24"/>
            </a:pPr>
            <a:r>
              <a:rPr lang="en-US" dirty="0"/>
              <a:t>Meetings of a residential health care facility resident sexual assault and death review team or the Executive Council under the Abuse Prevention Review Team Act</a:t>
            </a:r>
            <a:r>
              <a:rPr lang="en-US" dirty="0" smtClean="0"/>
              <a:t>.</a:t>
            </a:r>
            <a:endParaRPr lang="en-US" dirty="0"/>
          </a:p>
          <a:p>
            <a:pPr marL="742950" indent="-742950">
              <a:buFont typeface="+mj-lt"/>
              <a:buAutoNum type="arabicPeriod" startAt="24"/>
            </a:pPr>
            <a:r>
              <a:rPr lang="en-US" dirty="0" smtClean="0"/>
              <a:t>Meetings </a:t>
            </a:r>
            <a:r>
              <a:rPr lang="en-US" dirty="0"/>
              <a:t>of an independent team of experts under Brian’s Law</a:t>
            </a:r>
            <a:r>
              <a:rPr lang="en-US" dirty="0" smtClean="0"/>
              <a:t>.</a:t>
            </a:r>
            <a:r>
              <a:rPr lang="en-US" dirty="0"/>
              <a:t> </a:t>
            </a:r>
          </a:p>
          <a:p>
            <a:pPr marL="742950" indent="-742950">
              <a:buFont typeface="+mj-lt"/>
              <a:buAutoNum type="arabicPeriod" startAt="24"/>
            </a:pPr>
            <a:r>
              <a:rPr lang="en-US" dirty="0" smtClean="0"/>
              <a:t>Meetings </a:t>
            </a:r>
            <a:r>
              <a:rPr lang="en-US" dirty="0"/>
              <a:t>of a mortality review team appointed under the Department of Juvenile Justice Mortality Review Team Act</a:t>
            </a:r>
            <a:r>
              <a:rPr lang="en-US" dirty="0" smtClean="0"/>
              <a:t>.</a:t>
            </a:r>
            <a:endParaRPr lang="en-US" dirty="0"/>
          </a:p>
        </p:txBody>
      </p:sp>
    </p:spTree>
    <p:extLst>
      <p:ext uri="{BB962C8B-B14F-4D97-AF65-F5344CB8AC3E}">
        <p14:creationId xmlns:p14="http://schemas.microsoft.com/office/powerpoint/2010/main" val="7402062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p:txBody>
          <a:bodyPr>
            <a:normAutofit fontScale="85000" lnSpcReduction="10000"/>
          </a:bodyPr>
          <a:lstStyle/>
          <a:p>
            <a:pPr marL="687388" indent="-687388">
              <a:lnSpc>
                <a:spcPct val="120000"/>
              </a:lnSpc>
              <a:buFont typeface="+mj-lt"/>
              <a:buAutoNum type="arabicPeriod" startAt="27"/>
            </a:pPr>
            <a:r>
              <a:rPr lang="en-US" dirty="0"/>
              <a:t>Correspondence and records</a:t>
            </a:r>
            <a:r>
              <a:rPr lang="en-US" dirty="0" smtClean="0"/>
              <a:t>:</a:t>
            </a:r>
            <a:endParaRPr lang="en-US" dirty="0"/>
          </a:p>
          <a:p>
            <a:pPr marL="1312863" lvl="1" indent="-571500">
              <a:lnSpc>
                <a:spcPct val="120000"/>
              </a:lnSpc>
              <a:buFont typeface="+mj-lt"/>
              <a:buAutoNum type="romanLcPeriod"/>
            </a:pPr>
            <a:r>
              <a:rPr lang="en-US" dirty="0" smtClean="0"/>
              <a:t>that </a:t>
            </a:r>
            <a:r>
              <a:rPr lang="en-US" dirty="0"/>
              <a:t>may not be disclosed under Section 11-9 of the Illinois Public Aid Code; </a:t>
            </a:r>
            <a:r>
              <a:rPr lang="en-US" dirty="0" smtClean="0"/>
              <a:t>or</a:t>
            </a:r>
            <a:endParaRPr lang="en-US" dirty="0"/>
          </a:p>
          <a:p>
            <a:pPr marL="1312863" lvl="1" indent="-571500">
              <a:lnSpc>
                <a:spcPct val="120000"/>
              </a:lnSpc>
              <a:spcAft>
                <a:spcPts val="1800"/>
              </a:spcAft>
              <a:buFont typeface="+mj-lt"/>
              <a:buAutoNum type="romanLcPeriod"/>
            </a:pPr>
            <a:r>
              <a:rPr lang="en-US" dirty="0" smtClean="0"/>
              <a:t>that </a:t>
            </a:r>
            <a:r>
              <a:rPr lang="en-US" dirty="0"/>
              <a:t>pertain to appeals under Section 11-8 of the Illinois Public Aid Code</a:t>
            </a:r>
            <a:r>
              <a:rPr lang="en-US" dirty="0" smtClean="0"/>
              <a:t>.</a:t>
            </a:r>
            <a:endParaRPr lang="en-US" dirty="0"/>
          </a:p>
          <a:p>
            <a:pPr marL="687388" indent="-687388">
              <a:lnSpc>
                <a:spcPct val="120000"/>
              </a:lnSpc>
              <a:buFont typeface="+mj-lt"/>
              <a:buAutoNum type="arabicPeriod" startAt="28"/>
            </a:pPr>
            <a:r>
              <a:rPr lang="en-US" dirty="0" smtClean="0"/>
              <a:t>Meetings </a:t>
            </a:r>
            <a:r>
              <a:rPr lang="en-US" dirty="0"/>
              <a:t>between internal or external auditors and governmental audit committees, finance committees, and their equivalents, when the discussion involves internal control weaknesses, identification of potential fraud risk areas, known or suspected frauds, and fraud interviews conducted in accordance with generally accepted auditing standards of the United States of America</a:t>
            </a:r>
            <a:r>
              <a:rPr lang="en-US" dirty="0" smtClean="0"/>
              <a:t>.</a:t>
            </a:r>
            <a:endParaRPr lang="en-US" dirty="0"/>
          </a:p>
        </p:txBody>
      </p:sp>
    </p:spTree>
    <p:extLst>
      <p:ext uri="{BB962C8B-B14F-4D97-AF65-F5344CB8AC3E}">
        <p14:creationId xmlns:p14="http://schemas.microsoft.com/office/powerpoint/2010/main" val="30533726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a:xfrm>
            <a:off x="609600" y="1600202"/>
            <a:ext cx="10972800" cy="4495798"/>
          </a:xfrm>
        </p:spPr>
        <p:txBody>
          <a:bodyPr>
            <a:normAutofit fontScale="70000" lnSpcReduction="20000"/>
          </a:bodyPr>
          <a:lstStyle/>
          <a:p>
            <a:pPr marL="514350" indent="-514350">
              <a:lnSpc>
                <a:spcPct val="120000"/>
              </a:lnSpc>
              <a:buFont typeface="+mj-lt"/>
              <a:buAutoNum type="arabicPeriod" startAt="29"/>
            </a:pPr>
            <a:r>
              <a:rPr lang="en-US" dirty="0"/>
              <a:t>Those meetings or portions of meetings of a fatality review team or the Illinois Fatality Review Team Advisory Council during which a review of the death of an eligible adult in which abuse or neglect is suspected, alleged, or substantiated is conducted pursuant to Section 15 of the Adult Protective Services Act</a:t>
            </a:r>
            <a:r>
              <a:rPr lang="en-US" dirty="0" smtClean="0"/>
              <a:t>.</a:t>
            </a:r>
            <a:endParaRPr lang="en-US" dirty="0"/>
          </a:p>
          <a:p>
            <a:pPr marL="514350" indent="-514350">
              <a:lnSpc>
                <a:spcPct val="120000"/>
              </a:lnSpc>
              <a:buFont typeface="+mj-lt"/>
              <a:buAutoNum type="arabicPeriod" startAt="29"/>
            </a:pPr>
            <a:r>
              <a:rPr lang="en-US" dirty="0" smtClean="0"/>
              <a:t>Meetings </a:t>
            </a:r>
            <a:r>
              <a:rPr lang="en-US" dirty="0"/>
              <a:t>and deliberations for decisions of the Concealed Carry Licensing Review Board under the Firearm Concealed Carry Act</a:t>
            </a:r>
            <a:r>
              <a:rPr lang="en-US" dirty="0" smtClean="0"/>
              <a:t>.</a:t>
            </a:r>
            <a:r>
              <a:rPr lang="en-US" dirty="0"/>
              <a:t> </a:t>
            </a:r>
          </a:p>
          <a:p>
            <a:pPr marL="514350" indent="-514350">
              <a:lnSpc>
                <a:spcPct val="120000"/>
              </a:lnSpc>
              <a:buFont typeface="+mj-lt"/>
              <a:buAutoNum type="arabicPeriod" startAt="29"/>
            </a:pPr>
            <a:r>
              <a:rPr lang="en-US" dirty="0" smtClean="0"/>
              <a:t>Meetings </a:t>
            </a:r>
            <a:r>
              <a:rPr lang="en-US" dirty="0"/>
              <a:t>between the Regional Transportation Authority Board and its Service Boards when the discussion involves review by the Regional Transportation Authority Board of employment contracts</a:t>
            </a:r>
            <a:r>
              <a:rPr lang="en-US" dirty="0" smtClean="0"/>
              <a:t>.</a:t>
            </a:r>
            <a:r>
              <a:rPr lang="en-US" dirty="0"/>
              <a:t> </a:t>
            </a:r>
          </a:p>
          <a:p>
            <a:pPr marL="514350" indent="-514350">
              <a:lnSpc>
                <a:spcPct val="120000"/>
              </a:lnSpc>
              <a:buFont typeface="+mj-lt"/>
              <a:buAutoNum type="arabicPeriod" startAt="29"/>
            </a:pPr>
            <a:r>
              <a:rPr lang="en-US" dirty="0" smtClean="0"/>
              <a:t>Those </a:t>
            </a:r>
            <a:r>
              <a:rPr lang="en-US" dirty="0"/>
              <a:t>meetings or portions of meetings of the advisory committee and peer review subcommittee created under Section 320 of the Illinois Controlled Substances Act during which specific controlled substance prescriber, dispenser, or patient information is discussed</a:t>
            </a:r>
            <a:r>
              <a:rPr lang="en-US" dirty="0" smtClean="0"/>
              <a:t>.</a:t>
            </a:r>
            <a:endParaRPr lang="en-US" dirty="0"/>
          </a:p>
        </p:txBody>
      </p:sp>
    </p:spTree>
    <p:extLst>
      <p:ext uri="{BB962C8B-B14F-4D97-AF65-F5344CB8AC3E}">
        <p14:creationId xmlns:p14="http://schemas.microsoft.com/office/powerpoint/2010/main" val="17515164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p:txBody>
          <a:bodyPr/>
          <a:lstStyle/>
          <a:p>
            <a:pPr marL="742950" indent="-742950">
              <a:buFont typeface="+mj-lt"/>
              <a:buAutoNum type="arabicPeriod" startAt="33"/>
            </a:pPr>
            <a:r>
              <a:rPr lang="en-US" dirty="0"/>
              <a:t>Meetings </a:t>
            </a:r>
            <a:r>
              <a:rPr lang="en-US" dirty="0" smtClean="0"/>
              <a:t>of </a:t>
            </a:r>
            <a:r>
              <a:rPr lang="en-US" dirty="0"/>
              <a:t>the Tax Increment Financing Reform Task Force under Section 2505-800 of the Department of Revenue Law of the Civil Administrative Code of Illinois</a:t>
            </a:r>
            <a:r>
              <a:rPr lang="en-US" dirty="0" smtClean="0"/>
              <a:t>.</a:t>
            </a:r>
            <a:endParaRPr lang="en-US" dirty="0"/>
          </a:p>
          <a:p>
            <a:pPr marL="742950" indent="-742950">
              <a:buFont typeface="+mj-lt"/>
              <a:buAutoNum type="arabicPeriod" startAt="33"/>
            </a:pPr>
            <a:r>
              <a:rPr lang="en-US" dirty="0" smtClean="0"/>
              <a:t>Meetings </a:t>
            </a:r>
            <a:r>
              <a:rPr lang="en-US" dirty="0"/>
              <a:t>of the group established to discuss Medicaid capitation rates under Section 5-30.8 of the Illinois Public Aid Code</a:t>
            </a:r>
            <a:r>
              <a:rPr lang="en-US" dirty="0" smtClean="0"/>
              <a:t>.</a:t>
            </a:r>
            <a:endParaRPr lang="en-US" dirty="0"/>
          </a:p>
        </p:txBody>
      </p:sp>
    </p:spTree>
    <p:extLst>
      <p:ext uri="{BB962C8B-B14F-4D97-AF65-F5344CB8AC3E}">
        <p14:creationId xmlns:p14="http://schemas.microsoft.com/office/powerpoint/2010/main" val="2046116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a:t>The General Assembly further declares it to be the public policy of this State that its citizens shall be given advance notice of and the right to attend all meetings at which any business of a public body is discussed or acted upon in any way.</a:t>
            </a:r>
          </a:p>
        </p:txBody>
      </p:sp>
    </p:spTree>
    <p:extLst>
      <p:ext uri="{BB962C8B-B14F-4D97-AF65-F5344CB8AC3E}">
        <p14:creationId xmlns:p14="http://schemas.microsoft.com/office/powerpoint/2010/main" val="33045701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action</a:t>
            </a:r>
          </a:p>
        </p:txBody>
      </p:sp>
      <p:sp>
        <p:nvSpPr>
          <p:cNvPr id="3" name="Content Placeholder 2"/>
          <p:cNvSpPr>
            <a:spLocks noGrp="1"/>
          </p:cNvSpPr>
          <p:nvPr>
            <p:ph idx="1"/>
          </p:nvPr>
        </p:nvSpPr>
        <p:spPr/>
        <p:txBody>
          <a:bodyPr/>
          <a:lstStyle/>
          <a:p>
            <a:r>
              <a:rPr lang="en-US" dirty="0"/>
              <a:t>No final action may be taken at a closed meeting. Final action shall be preceded by a public recital of the nature of the matter being considered and other information that will inform the public of the business being conducted.</a:t>
            </a:r>
          </a:p>
        </p:txBody>
      </p:sp>
    </p:spTree>
    <p:extLst>
      <p:ext uri="{BB962C8B-B14F-4D97-AF65-F5344CB8AC3E}">
        <p14:creationId xmlns:p14="http://schemas.microsoft.com/office/powerpoint/2010/main" val="461301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Closed Session minutes	</a:t>
            </a:r>
            <a:endParaRPr lang="en-US" dirty="0"/>
          </a:p>
        </p:txBody>
      </p:sp>
      <p:sp>
        <p:nvSpPr>
          <p:cNvPr id="3" name="Content Placeholder 2"/>
          <p:cNvSpPr>
            <a:spLocks noGrp="1"/>
          </p:cNvSpPr>
          <p:nvPr>
            <p:ph idx="1"/>
          </p:nvPr>
        </p:nvSpPr>
        <p:spPr/>
        <p:txBody>
          <a:bodyPr/>
          <a:lstStyle/>
          <a:p>
            <a:r>
              <a:rPr lang="en-US" dirty="0" smtClean="0"/>
              <a:t>We’ve had the closed session, we’ve followed the rules, now what: </a:t>
            </a:r>
          </a:p>
          <a:p>
            <a:r>
              <a:rPr lang="en-US" dirty="0" smtClean="0"/>
              <a:t>1. prepare minutes just like you would for open session; </a:t>
            </a:r>
          </a:p>
          <a:p>
            <a:r>
              <a:rPr lang="en-US" dirty="0" smtClean="0"/>
              <a:t>2. approve the minutes, just like you would for open session (careful with how approved and distributed to the board); </a:t>
            </a:r>
          </a:p>
          <a:p>
            <a:r>
              <a:rPr lang="en-US" dirty="0" smtClean="0"/>
              <a:t>3. keep the recording and the minutes separate from your open session recordings (if any) and minutes</a:t>
            </a:r>
            <a:endParaRPr lang="en-US" dirty="0"/>
          </a:p>
        </p:txBody>
      </p:sp>
    </p:spTree>
    <p:extLst>
      <p:ext uri="{BB962C8B-B14F-4D97-AF65-F5344CB8AC3E}">
        <p14:creationId xmlns:p14="http://schemas.microsoft.com/office/powerpoint/2010/main" val="31434350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Minutes of meetings closed to the public shall be available only after the public body determines that it is no longer necessary to protect the public interest or the privacy of an individual by keeping them confidential, except that duly elected officials or appointed officials filling a vacancy of an elected office in a public body shall be provided access to minutes of meeting closed to the public.</a:t>
            </a:r>
          </a:p>
        </p:txBody>
      </p:sp>
    </p:spTree>
    <p:extLst>
      <p:ext uri="{BB962C8B-B14F-4D97-AF65-F5344CB8AC3E}">
        <p14:creationId xmlns:p14="http://schemas.microsoft.com/office/powerpoint/2010/main" val="38361269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Unless the public body has made a determination that the verbatim recording no longer requires confidential treatment or otherwise consents to disclosure, the verbatim record of a meeting closed to the public shall not be open for public inspection or subject to discovery in any administrative or judicial proceeding other than one brought to enforce this Act.</a:t>
            </a:r>
          </a:p>
        </p:txBody>
      </p:sp>
    </p:spTree>
    <p:extLst>
      <p:ext uri="{BB962C8B-B14F-4D97-AF65-F5344CB8AC3E}">
        <p14:creationId xmlns:p14="http://schemas.microsoft.com/office/powerpoint/2010/main" val="5011244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Each public body shall periodically, but no less than semi-annually, meet to review minutes of all closed meetings. At such meeting a determination shall be made, and reported in an open session that</a:t>
            </a:r>
            <a:r>
              <a:rPr lang="en-US" dirty="0" smtClean="0"/>
              <a:t>:</a:t>
            </a:r>
            <a:r>
              <a:rPr lang="en-US" dirty="0"/>
              <a:t> </a:t>
            </a:r>
          </a:p>
          <a:p>
            <a:pPr marL="1141413" indent="-742950">
              <a:buNone/>
            </a:pPr>
            <a:r>
              <a:rPr lang="en-US" dirty="0" smtClean="0"/>
              <a:t>(</a:t>
            </a:r>
            <a:r>
              <a:rPr lang="en-US" dirty="0"/>
              <a:t>1)	the need for confidentiality still exists as to all or part of those minutes; </a:t>
            </a:r>
            <a:r>
              <a:rPr lang="en-US" dirty="0" smtClean="0"/>
              <a:t>or</a:t>
            </a:r>
            <a:r>
              <a:rPr lang="en-US" dirty="0"/>
              <a:t> </a:t>
            </a:r>
          </a:p>
          <a:p>
            <a:pPr marL="1141413" indent="-742950">
              <a:buNone/>
            </a:pPr>
            <a:r>
              <a:rPr lang="en-US" dirty="0"/>
              <a:t>(2)	that the minutes or portions thereof no longer require confidential treatment and are available for public inspection.</a:t>
            </a:r>
          </a:p>
        </p:txBody>
      </p:sp>
    </p:spTree>
    <p:extLst>
      <p:ext uri="{BB962C8B-B14F-4D97-AF65-F5344CB8AC3E}">
        <p14:creationId xmlns:p14="http://schemas.microsoft.com/office/powerpoint/2010/main" val="7524057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The verbatim record may be destroyed no less than 18 months after the completion of the meeting recorded but only after</a:t>
            </a:r>
            <a:r>
              <a:rPr lang="en-US" dirty="0" smtClean="0"/>
              <a:t>:</a:t>
            </a:r>
            <a:endParaRPr lang="en-US" dirty="0"/>
          </a:p>
          <a:p>
            <a:pPr marL="1203325" indent="-687388">
              <a:buNone/>
            </a:pPr>
            <a:r>
              <a:rPr lang="en-US" dirty="0" smtClean="0"/>
              <a:t>(1</a:t>
            </a:r>
            <a:r>
              <a:rPr lang="en-US" dirty="0"/>
              <a:t>)	the public body approves the destruction of a particular recording; </a:t>
            </a:r>
            <a:r>
              <a:rPr lang="en-US" dirty="0" smtClean="0"/>
              <a:t>and</a:t>
            </a:r>
            <a:endParaRPr lang="en-US" dirty="0"/>
          </a:p>
          <a:p>
            <a:pPr marL="1203325" indent="-687388">
              <a:buNone/>
            </a:pPr>
            <a:r>
              <a:rPr lang="en-US" dirty="0"/>
              <a:t>(2)	the public body approves minutes of the closed meeting that meet the written minutes requirements.</a:t>
            </a:r>
          </a:p>
        </p:txBody>
      </p:sp>
    </p:spTree>
    <p:extLst>
      <p:ext uri="{BB962C8B-B14F-4D97-AF65-F5344CB8AC3E}">
        <p14:creationId xmlns:p14="http://schemas.microsoft.com/office/powerpoint/2010/main" val="36606471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OMA (tips and best practices)	</a:t>
            </a:r>
            <a:endParaRPr lang="en-US" dirty="0"/>
          </a:p>
        </p:txBody>
      </p:sp>
      <p:sp>
        <p:nvSpPr>
          <p:cNvPr id="3" name="Content Placeholder 2"/>
          <p:cNvSpPr>
            <a:spLocks noGrp="1"/>
          </p:cNvSpPr>
          <p:nvPr>
            <p:ph idx="1"/>
          </p:nvPr>
        </p:nvSpPr>
        <p:spPr/>
        <p:txBody>
          <a:bodyPr>
            <a:normAutofit lnSpcReduction="10000"/>
          </a:bodyPr>
          <a:lstStyle/>
          <a:p>
            <a:r>
              <a:rPr lang="en-US" dirty="0" smtClean="0"/>
              <a:t>Open Session – the written agenda is your meeting guide; </a:t>
            </a:r>
          </a:p>
          <a:p>
            <a:r>
              <a:rPr lang="en-US" dirty="0" smtClean="0"/>
              <a:t>Open Session – not on the agenda means no action;</a:t>
            </a:r>
          </a:p>
          <a:p>
            <a:r>
              <a:rPr lang="en-US" dirty="0" smtClean="0"/>
              <a:t>Open Session – minutes tell the story;</a:t>
            </a:r>
          </a:p>
          <a:p>
            <a:r>
              <a:rPr lang="en-US" dirty="0" smtClean="0"/>
              <a:t>Closed Session – use it sparingly;</a:t>
            </a:r>
          </a:p>
          <a:p>
            <a:r>
              <a:rPr lang="en-US" dirty="0" smtClean="0"/>
              <a:t>Closed Session -- stick to the topics of closed session; </a:t>
            </a:r>
          </a:p>
          <a:p>
            <a:r>
              <a:rPr lang="en-US" dirty="0" smtClean="0"/>
              <a:t>Public Comment – not a time for debate; </a:t>
            </a:r>
          </a:p>
          <a:p>
            <a:r>
              <a:rPr lang="en-US" dirty="0" smtClean="0"/>
              <a:t>Public Comment – rules must be content neutral.</a:t>
            </a:r>
            <a:endParaRPr lang="en-US" dirty="0"/>
          </a:p>
        </p:txBody>
      </p:sp>
    </p:spTree>
    <p:extLst>
      <p:ext uri="{BB962C8B-B14F-4D97-AF65-F5344CB8AC3E}">
        <p14:creationId xmlns:p14="http://schemas.microsoft.com/office/powerpoint/2010/main" val="35202942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Illinois </a:t>
            </a:r>
            <a:r>
              <a:rPr lang="en-US" dirty="0" err="1" smtClean="0"/>
              <a:t>FOIA</a:t>
            </a:r>
            <a:r>
              <a:rPr lang="en-US" dirty="0" smtClean="0"/>
              <a:t> (best practices and tips)</a:t>
            </a:r>
            <a:endParaRPr lang="en-US" dirty="0"/>
          </a:p>
        </p:txBody>
      </p:sp>
      <p:sp>
        <p:nvSpPr>
          <p:cNvPr id="3" name="Content Placeholder 2"/>
          <p:cNvSpPr>
            <a:spLocks noGrp="1"/>
          </p:cNvSpPr>
          <p:nvPr>
            <p:ph idx="1"/>
          </p:nvPr>
        </p:nvSpPr>
        <p:spPr/>
        <p:txBody>
          <a:bodyPr/>
          <a:lstStyle/>
          <a:p>
            <a:r>
              <a:rPr lang="en-US" dirty="0" smtClean="0"/>
              <a:t>Secrecy is NOT your friend; </a:t>
            </a:r>
          </a:p>
          <a:p>
            <a:r>
              <a:rPr lang="en-US" dirty="0" smtClean="0"/>
              <a:t>You are two different people: a private citizen and a public official;</a:t>
            </a:r>
          </a:p>
          <a:p>
            <a:r>
              <a:rPr lang="en-US" dirty="0" smtClean="0"/>
              <a:t>Text and email are permanent and discoverable; </a:t>
            </a:r>
          </a:p>
          <a:p>
            <a:r>
              <a:rPr lang="en-US" dirty="0" smtClean="0"/>
              <a:t>Do not create records for the sole purpose of responding to a request; </a:t>
            </a:r>
          </a:p>
          <a:p>
            <a:r>
              <a:rPr lang="en-US" dirty="0" smtClean="0"/>
              <a:t>No chat rooms for discussion/ no reply all on e-mails;</a:t>
            </a:r>
          </a:p>
          <a:p>
            <a:r>
              <a:rPr lang="en-US" dirty="0" smtClean="0"/>
              <a:t>Do not debate public business on </a:t>
            </a:r>
            <a:r>
              <a:rPr lang="en-US" dirty="0" err="1" smtClean="0"/>
              <a:t>facebook</a:t>
            </a:r>
            <a:r>
              <a:rPr lang="en-US" dirty="0" smtClean="0"/>
              <a:t>; </a:t>
            </a:r>
          </a:p>
          <a:p>
            <a:pPr marL="0" indent="0">
              <a:buNone/>
            </a:pPr>
            <a:endParaRPr lang="en-US" dirty="0"/>
          </a:p>
        </p:txBody>
      </p:sp>
    </p:spTree>
    <p:extLst>
      <p:ext uri="{BB962C8B-B14F-4D97-AF65-F5344CB8AC3E}">
        <p14:creationId xmlns:p14="http://schemas.microsoft.com/office/powerpoint/2010/main" val="27820585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0" y="1866332"/>
            <a:ext cx="11934967" cy="1085850"/>
          </a:xfrm>
        </p:spPr>
        <p:txBody>
          <a:bodyPr>
            <a:normAutofit fontScale="90000"/>
          </a:bodyPr>
          <a:lstStyle/>
          <a:p>
            <a:r>
              <a:rPr lang="en-US" altLang="en-US" sz="3600" b="1" dirty="0">
                <a:latin typeface="Arial" panose="020B0604020202020204" pitchFamily="34" charset="0"/>
                <a:cs typeface="Arial" panose="020B0604020202020204" pitchFamily="34" charset="0"/>
              </a:rPr>
              <a:t>Complying </a:t>
            </a:r>
            <a:r>
              <a:rPr lang="en-US" altLang="en-US" sz="3600" b="1" dirty="0" smtClean="0">
                <a:latin typeface="Arial" panose="020B0604020202020204" pitchFamily="34" charset="0"/>
                <a:cs typeface="Arial" panose="020B0604020202020204" pitchFamily="34" charset="0"/>
              </a:rPr>
              <a:t>With </a:t>
            </a:r>
            <a:r>
              <a:rPr lang="en-US" altLang="en-US" sz="3600" b="1" dirty="0">
                <a:latin typeface="Arial" panose="020B0604020202020204" pitchFamily="34" charset="0"/>
                <a:cs typeface="Arial" panose="020B0604020202020204" pitchFamily="34" charset="0"/>
              </a:rPr>
              <a:t>the Illinois Open Meetings Act</a:t>
            </a:r>
            <a:br>
              <a:rPr lang="en-US" altLang="en-US" sz="3600" b="1" dirty="0">
                <a:latin typeface="Arial" panose="020B0604020202020204" pitchFamily="34" charset="0"/>
                <a:cs typeface="Arial" panose="020B0604020202020204" pitchFamily="34" charset="0"/>
              </a:rPr>
            </a:br>
            <a:endParaRPr lang="en-US" altLang="en-US" sz="3200" dirty="0">
              <a:latin typeface="Arial" panose="020B0604020202020204" pitchFamily="34" charset="0"/>
              <a:cs typeface="Arial" panose="020B0604020202020204" pitchFamily="34" charset="0"/>
            </a:endParaRPr>
          </a:p>
        </p:txBody>
      </p:sp>
      <p:sp>
        <p:nvSpPr>
          <p:cNvPr id="6" name="Rectangle 5"/>
          <p:cNvSpPr txBox="1">
            <a:spLocks noChangeArrowheads="1"/>
          </p:cNvSpPr>
          <p:nvPr/>
        </p:nvSpPr>
        <p:spPr bwMode="auto">
          <a:xfrm>
            <a:off x="2362200" y="5715000"/>
            <a:ext cx="6477000" cy="1143000"/>
          </a:xfrm>
          <a:prstGeom prst="rect">
            <a:avLst/>
          </a:prstGeom>
          <a:noFill/>
          <a:ln w="9525">
            <a:noFill/>
            <a:miter lim="800000"/>
            <a:headEnd/>
            <a:tailEnd/>
          </a:ln>
          <a:effectLst/>
        </p:spPr>
        <p:txBody>
          <a:bodyPr/>
          <a:lstStyle/>
          <a:p>
            <a:pPr algn="ctr">
              <a:spcAft>
                <a:spcPts val="200"/>
              </a:spcAft>
              <a:buClr>
                <a:srgbClr val="9C110E"/>
              </a:buClr>
              <a:defRPr/>
            </a:pPr>
            <a:r>
              <a:rPr lang="en-US" b="1" dirty="0" smtClean="0"/>
              <a:t>2021 Township Officials of Illinois</a:t>
            </a:r>
            <a:endParaRPr lang="en-US" b="1" dirty="0"/>
          </a:p>
          <a:p>
            <a:pPr algn="ctr">
              <a:spcAft>
                <a:spcPts val="200"/>
              </a:spcAft>
              <a:buClr>
                <a:srgbClr val="9C110E"/>
              </a:buClr>
              <a:defRPr/>
            </a:pPr>
            <a:endParaRPr lang="en-US" dirty="0" smtClean="0"/>
          </a:p>
        </p:txBody>
      </p:sp>
      <p:sp>
        <p:nvSpPr>
          <p:cNvPr id="7" name="Rectangle 5"/>
          <p:cNvSpPr txBox="1">
            <a:spLocks noChangeArrowheads="1"/>
          </p:cNvSpPr>
          <p:nvPr/>
        </p:nvSpPr>
        <p:spPr bwMode="auto">
          <a:xfrm>
            <a:off x="533400" y="3629160"/>
            <a:ext cx="5809307" cy="1123223"/>
          </a:xfrm>
          <a:prstGeom prst="rect">
            <a:avLst/>
          </a:prstGeom>
          <a:noFill/>
          <a:ln w="9525">
            <a:noFill/>
            <a:miter lim="800000"/>
            <a:headEnd/>
            <a:tailEnd/>
          </a:ln>
          <a:effectLst/>
        </p:spPr>
        <p:txBody>
          <a:bodyPr/>
          <a:lstStyle/>
          <a:p>
            <a:pPr algn="ctr">
              <a:spcAft>
                <a:spcPts val="200"/>
              </a:spcAft>
              <a:buClr>
                <a:srgbClr val="9C110E"/>
              </a:buClr>
              <a:defRPr/>
            </a:pPr>
            <a:endParaRPr lang="en-US" sz="2000" kern="0" dirty="0">
              <a:solidFill>
                <a:srgbClr val="000000"/>
              </a:solidFill>
              <a:latin typeface="Arial"/>
            </a:endParaRPr>
          </a:p>
          <a:p>
            <a:pPr algn="ctr">
              <a:spcAft>
                <a:spcPts val="200"/>
              </a:spcAft>
              <a:buClr>
                <a:srgbClr val="9C110E"/>
              </a:buClr>
              <a:defRPr/>
            </a:pPr>
            <a:endParaRPr lang="en-US" sz="2000" kern="0" dirty="0">
              <a:solidFill>
                <a:srgbClr val="000000"/>
              </a:solidFill>
              <a:latin typeface="Arial"/>
            </a:endParaRPr>
          </a:p>
        </p:txBody>
      </p:sp>
      <p:sp>
        <p:nvSpPr>
          <p:cNvPr id="8" name="Rectangle 7"/>
          <p:cNvSpPr/>
          <p:nvPr/>
        </p:nvSpPr>
        <p:spPr>
          <a:xfrm>
            <a:off x="1143000" y="3635718"/>
            <a:ext cx="9924106" cy="1400383"/>
          </a:xfrm>
          <a:prstGeom prst="rect">
            <a:avLst/>
          </a:prstGeom>
        </p:spPr>
        <p:txBody>
          <a:bodyPr wrap="square">
            <a:spAutoFit/>
          </a:bodyPr>
          <a:lstStyle/>
          <a:p>
            <a:pPr algn="ctr">
              <a:spcAft>
                <a:spcPts val="200"/>
              </a:spcAft>
              <a:buClr>
                <a:srgbClr val="9C110E"/>
              </a:buClr>
              <a:defRPr/>
            </a:pPr>
            <a:r>
              <a:rPr lang="en-US" sz="2000" kern="0" dirty="0">
                <a:solidFill>
                  <a:srgbClr val="000000"/>
                </a:solidFill>
                <a:latin typeface="Arial"/>
              </a:rPr>
              <a:t>Andrew J. Keyt</a:t>
            </a:r>
          </a:p>
          <a:p>
            <a:pPr algn="ctr">
              <a:spcAft>
                <a:spcPts val="200"/>
              </a:spcAft>
              <a:buClr>
                <a:srgbClr val="9C110E"/>
              </a:buClr>
              <a:defRPr/>
            </a:pPr>
            <a:r>
              <a:rPr lang="en-US" sz="2000" kern="0" dirty="0">
                <a:solidFill>
                  <a:srgbClr val="000000"/>
                </a:solidFill>
                <a:latin typeface="Arial"/>
              </a:rPr>
              <a:t>Heyl, Royster, Voelker &amp; Allen, P.C.</a:t>
            </a:r>
          </a:p>
          <a:p>
            <a:pPr algn="ctr">
              <a:spcAft>
                <a:spcPts val="200"/>
              </a:spcAft>
              <a:buClr>
                <a:srgbClr val="9C110E"/>
              </a:buClr>
              <a:defRPr/>
            </a:pPr>
            <a:r>
              <a:rPr lang="en-US" sz="2000" i="1" kern="0" dirty="0" smtClean="0">
                <a:solidFill>
                  <a:srgbClr val="000000"/>
                </a:solidFill>
                <a:latin typeface="Arial"/>
                <a:hlinkClick r:id="rId2"/>
              </a:rPr>
              <a:t>akeyt@heylroyster.com</a:t>
            </a:r>
            <a:endParaRPr lang="en-US" sz="2000" i="1" kern="0" dirty="0" smtClean="0">
              <a:solidFill>
                <a:srgbClr val="000000"/>
              </a:solidFill>
              <a:latin typeface="Arial"/>
            </a:endParaRPr>
          </a:p>
          <a:p>
            <a:pPr algn="ctr">
              <a:spcAft>
                <a:spcPts val="200"/>
              </a:spcAft>
              <a:buClr>
                <a:srgbClr val="9C110E"/>
              </a:buClr>
              <a:defRPr/>
            </a:pPr>
            <a:r>
              <a:rPr lang="en-US" sz="2000" i="1" kern="0" smtClean="0">
                <a:solidFill>
                  <a:srgbClr val="000000"/>
                </a:solidFill>
                <a:latin typeface="Arial"/>
              </a:rPr>
              <a:t>309-676-0400</a:t>
            </a:r>
            <a:endParaRPr lang="en-US" sz="2000" kern="0" dirty="0">
              <a:solidFill>
                <a:srgbClr val="000000"/>
              </a:solidFill>
              <a:latin typeface="Arial"/>
            </a:endParaRPr>
          </a:p>
        </p:txBody>
      </p:sp>
      <p:sp>
        <p:nvSpPr>
          <p:cNvPr id="9" name="Rectangle 8"/>
          <p:cNvSpPr/>
          <p:nvPr/>
        </p:nvSpPr>
        <p:spPr>
          <a:xfrm>
            <a:off x="-1" y="3072640"/>
            <a:ext cx="11934967" cy="461665"/>
          </a:xfrm>
          <a:prstGeom prst="rect">
            <a:avLst/>
          </a:prstGeom>
        </p:spPr>
        <p:txBody>
          <a:bodyPr wrap="square">
            <a:spAutoFit/>
          </a:bodyPr>
          <a:lstStyle/>
          <a:p>
            <a:pPr algn="ctr">
              <a:spcAft>
                <a:spcPts val="800"/>
              </a:spcAft>
              <a:buClr>
                <a:srgbClr val="9C110E"/>
              </a:buClr>
              <a:defRPr/>
            </a:pPr>
            <a:r>
              <a:rPr lang="en-US" sz="2400" i="1" kern="0" dirty="0">
                <a:solidFill>
                  <a:srgbClr val="BF311A"/>
                </a:solidFill>
                <a:latin typeface="Arial"/>
              </a:rPr>
              <a:t>Presented by:</a:t>
            </a:r>
          </a:p>
        </p:txBody>
      </p:sp>
    </p:spTree>
    <p:extLst>
      <p:ext uri="{BB962C8B-B14F-4D97-AF65-F5344CB8AC3E}">
        <p14:creationId xmlns:p14="http://schemas.microsoft.com/office/powerpoint/2010/main" val="245015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Content Placeholder 2"/>
          <p:cNvSpPr>
            <a:spLocks noGrp="1"/>
          </p:cNvSpPr>
          <p:nvPr>
            <p:ph idx="1"/>
          </p:nvPr>
        </p:nvSpPr>
        <p:spPr/>
        <p:txBody>
          <a:bodyPr/>
          <a:lstStyle/>
          <a:p>
            <a:r>
              <a:rPr lang="en-US" dirty="0"/>
              <a:t>Every public body shall designate employees, officers, or members to receive training on compliance with this Act. Each public body shall submit a list of designated employees, officers, or members to the Public Access Counselor.</a:t>
            </a:r>
          </a:p>
        </p:txBody>
      </p:sp>
    </p:spTree>
    <p:extLst>
      <p:ext uri="{BB962C8B-B14F-4D97-AF65-F5344CB8AC3E}">
        <p14:creationId xmlns:p14="http://schemas.microsoft.com/office/powerpoint/2010/main" val="3506699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10972800" cy="5029200"/>
          </a:xfrm>
        </p:spPr>
        <p:txBody>
          <a:bodyPr>
            <a:normAutofit/>
          </a:bodyPr>
          <a:lstStyle/>
          <a:p>
            <a:r>
              <a:rPr lang="en-US" dirty="0"/>
              <a:t>Each elected or appointed member of a public body shall successfully complete the electronic training curriculum developed and administered by the Public Access Counselor. The training must be completed not later than the 90th day after the date the member:</a:t>
            </a:r>
          </a:p>
          <a:p>
            <a:pPr marL="971550" lvl="1" indent="-514350">
              <a:buFont typeface="+mj-lt"/>
              <a:buAutoNum type="arabicPeriod"/>
            </a:pPr>
            <a:r>
              <a:rPr lang="en-US" dirty="0" smtClean="0"/>
              <a:t>takes </a:t>
            </a:r>
            <a:r>
              <a:rPr lang="en-US" dirty="0"/>
              <a:t>the oath of </a:t>
            </a:r>
            <a:r>
              <a:rPr lang="en-US" dirty="0" smtClean="0"/>
              <a:t>office,</a:t>
            </a:r>
          </a:p>
          <a:p>
            <a:pPr marL="971550" lvl="1" indent="-514350">
              <a:spcAft>
                <a:spcPts val="1800"/>
              </a:spcAft>
              <a:buFont typeface="+mj-lt"/>
              <a:buAutoNum type="arabicPeriod"/>
            </a:pPr>
            <a:r>
              <a:rPr lang="en-US" dirty="0" smtClean="0"/>
              <a:t>otherwise </a:t>
            </a:r>
            <a:r>
              <a:rPr lang="en-US" dirty="0"/>
              <a:t>assumes responsibilities as a member of the public </a:t>
            </a:r>
            <a:r>
              <a:rPr lang="en-US" dirty="0" smtClean="0"/>
              <a:t>body.</a:t>
            </a:r>
          </a:p>
          <a:p>
            <a:r>
              <a:rPr lang="en-US" dirty="0" smtClean="0"/>
              <a:t>Each </a:t>
            </a:r>
            <a:r>
              <a:rPr lang="en-US" dirty="0"/>
              <a:t>member successfully completing the electronic training curriculum shall file a copy of the certificate of completion with the public body.</a:t>
            </a:r>
          </a:p>
        </p:txBody>
      </p:sp>
    </p:spTree>
    <p:extLst>
      <p:ext uri="{BB962C8B-B14F-4D97-AF65-F5344CB8AC3E}">
        <p14:creationId xmlns:p14="http://schemas.microsoft.com/office/powerpoint/2010/main" val="3028504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meetings</a:t>
            </a:r>
          </a:p>
        </p:txBody>
      </p:sp>
      <p:sp>
        <p:nvSpPr>
          <p:cNvPr id="3" name="Content Placeholder 2"/>
          <p:cNvSpPr>
            <a:spLocks noGrp="1"/>
          </p:cNvSpPr>
          <p:nvPr>
            <p:ph idx="1"/>
          </p:nvPr>
        </p:nvSpPr>
        <p:spPr/>
        <p:txBody>
          <a:bodyPr/>
          <a:lstStyle/>
          <a:p>
            <a:r>
              <a:rPr lang="en-US" dirty="0"/>
              <a:t>Openness required. All meetings of public bodies shall be open to the public unless excepted in subsection (c) and closed in accordance with Section 2a.</a:t>
            </a:r>
          </a:p>
        </p:txBody>
      </p:sp>
    </p:spTree>
    <p:extLst>
      <p:ext uri="{BB962C8B-B14F-4D97-AF65-F5344CB8AC3E}">
        <p14:creationId xmlns:p14="http://schemas.microsoft.com/office/powerpoint/2010/main" val="1346075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All meetings required by this Act to be public shall be held at specified times and places which are convenient and open to the public.</a:t>
            </a:r>
          </a:p>
        </p:txBody>
      </p:sp>
    </p:spTree>
    <p:extLst>
      <p:ext uri="{BB962C8B-B14F-4D97-AF65-F5344CB8AC3E}">
        <p14:creationId xmlns:p14="http://schemas.microsoft.com/office/powerpoint/2010/main" val="1462756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quorum of members of a public body must be physically present at the location of an open </a:t>
            </a:r>
            <a:r>
              <a:rPr lang="en-US" dirty="0" smtClean="0"/>
              <a:t>meeting (unless under disaster declaration).</a:t>
            </a:r>
            <a:endParaRPr lang="en-US" dirty="0"/>
          </a:p>
        </p:txBody>
      </p:sp>
    </p:spTree>
    <p:extLst>
      <p:ext uri="{BB962C8B-B14F-4D97-AF65-F5344CB8AC3E}">
        <p14:creationId xmlns:p14="http://schemas.microsoft.com/office/powerpoint/2010/main" val="967392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5763</TotalTime>
  <Words>2720</Words>
  <Application>Microsoft Office PowerPoint</Application>
  <PresentationFormat>Widescreen</PresentationFormat>
  <Paragraphs>173</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Arial Narrow</vt:lpstr>
      <vt:lpstr>Calibri</vt:lpstr>
      <vt:lpstr>Garamond</vt:lpstr>
      <vt:lpstr>Segoe UI</vt:lpstr>
      <vt:lpstr>Office Theme</vt:lpstr>
      <vt:lpstr>Illinois Open Meetings Act (with bonus best practices for FOIA) </vt:lpstr>
      <vt:lpstr>PowerPoint Presentation</vt:lpstr>
      <vt:lpstr>Policy</vt:lpstr>
      <vt:lpstr>PowerPoint Presentation</vt:lpstr>
      <vt:lpstr>Training</vt:lpstr>
      <vt:lpstr>PowerPoint Presentation</vt:lpstr>
      <vt:lpstr>Open meetings</vt:lpstr>
      <vt:lpstr>PowerPoint Presentation</vt:lpstr>
      <vt:lpstr>PowerPoint Presentation</vt:lpstr>
      <vt:lpstr>PowerPoint Presentation</vt:lpstr>
      <vt:lpstr>PowerPoint Presentation</vt:lpstr>
      <vt:lpstr>PowerPoint Presentation</vt:lpstr>
      <vt:lpstr>PowerPoint Presentation</vt:lpstr>
      <vt:lpstr>Recording meetings</vt:lpstr>
      <vt:lpstr>Minutes</vt:lpstr>
      <vt:lpstr>PowerPoint Presentation</vt:lpstr>
      <vt:lpstr>PowerPoint Presentation</vt:lpstr>
      <vt:lpstr>Public Access Counselor.</vt:lpstr>
      <vt:lpstr>Public Access Counselor.</vt:lpstr>
      <vt:lpstr>Attendance by a means other than physical presence.</vt:lpstr>
      <vt:lpstr>Exceptions to in physical presence</vt:lpstr>
      <vt:lpstr>Public Act 101-0640</vt:lpstr>
      <vt:lpstr>Conditions for meeting via audio or video conferencing </vt:lpstr>
      <vt:lpstr>Conditions cont. . . </vt:lpstr>
      <vt:lpstr>Conditions cont. . . </vt:lpstr>
      <vt:lpstr>Practical considerations for electronic meetings</vt:lpstr>
      <vt:lpstr>CLOSED SESSION (use it at your risk)</vt:lpstr>
      <vt:lpstr>PowerPoint Presentation</vt:lpstr>
      <vt:lpstr>Closed Session</vt:lpstr>
      <vt:lpstr>Exceptions for closed session (pursuant to Section 2(c))</vt:lpstr>
      <vt:lpstr>Exceptions</vt:lpstr>
      <vt:lpstr>Exceptions</vt:lpstr>
      <vt:lpstr>Exceptions</vt:lpstr>
      <vt:lpstr>Exceptions</vt:lpstr>
      <vt:lpstr>Exceptions</vt:lpstr>
      <vt:lpstr>Exceptions</vt:lpstr>
      <vt:lpstr>Exceptions</vt:lpstr>
      <vt:lpstr>Exceptions</vt:lpstr>
      <vt:lpstr>Exceptions</vt:lpstr>
      <vt:lpstr>Final action</vt:lpstr>
      <vt:lpstr>Closed Session minutes </vt:lpstr>
      <vt:lpstr>PowerPoint Presentation</vt:lpstr>
      <vt:lpstr>PowerPoint Presentation</vt:lpstr>
      <vt:lpstr>PowerPoint Presentation</vt:lpstr>
      <vt:lpstr>PowerPoint Presentation</vt:lpstr>
      <vt:lpstr>OMA (tips and best practices) </vt:lpstr>
      <vt:lpstr>Illinois FOIA (best practices and tips)</vt:lpstr>
      <vt:lpstr>Complying With the Illinois Open Meetings Act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dc:title>
  <dc:creator>cbyrkit</dc:creator>
  <cp:lastModifiedBy>Andrew J. Keyt</cp:lastModifiedBy>
  <cp:revision>202</cp:revision>
  <cp:lastPrinted>2021-06-17T02:22:01Z</cp:lastPrinted>
  <dcterms:created xsi:type="dcterms:W3CDTF">2013-01-18T16:46:11Z</dcterms:created>
  <dcterms:modified xsi:type="dcterms:W3CDTF">2021-06-17T15:30:47Z</dcterms:modified>
</cp:coreProperties>
</file>